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0"/>
  </p:notesMasterIdLst>
  <p:sldIdLst>
    <p:sldId id="258" r:id="rId2"/>
    <p:sldId id="264" r:id="rId3"/>
    <p:sldId id="272" r:id="rId4"/>
    <p:sldId id="384" r:id="rId5"/>
    <p:sldId id="383" r:id="rId6"/>
    <p:sldId id="385" r:id="rId7"/>
    <p:sldId id="386" r:id="rId8"/>
    <p:sldId id="387" r:id="rId9"/>
    <p:sldId id="347" r:id="rId10"/>
    <p:sldId id="348" r:id="rId11"/>
    <p:sldId id="388" r:id="rId12"/>
    <p:sldId id="349" r:id="rId13"/>
    <p:sldId id="302" r:id="rId14"/>
    <p:sldId id="301" r:id="rId15"/>
    <p:sldId id="303" r:id="rId16"/>
    <p:sldId id="350" r:id="rId17"/>
    <p:sldId id="351" r:id="rId18"/>
    <p:sldId id="352" r:id="rId19"/>
    <p:sldId id="394" r:id="rId20"/>
    <p:sldId id="310" r:id="rId21"/>
    <p:sldId id="304" r:id="rId22"/>
    <p:sldId id="305" r:id="rId23"/>
    <p:sldId id="306" r:id="rId24"/>
    <p:sldId id="389" r:id="rId25"/>
    <p:sldId id="390" r:id="rId26"/>
    <p:sldId id="308" r:id="rId27"/>
    <p:sldId id="309" r:id="rId28"/>
    <p:sldId id="391" r:id="rId29"/>
    <p:sldId id="311" r:id="rId30"/>
    <p:sldId id="312" r:id="rId31"/>
    <p:sldId id="313" r:id="rId32"/>
    <p:sldId id="333" r:id="rId33"/>
    <p:sldId id="334" r:id="rId34"/>
    <p:sldId id="335" r:id="rId35"/>
    <p:sldId id="314" r:id="rId36"/>
    <p:sldId id="315" r:id="rId37"/>
    <p:sldId id="316" r:id="rId38"/>
    <p:sldId id="317" r:id="rId39"/>
    <p:sldId id="336" r:id="rId40"/>
    <p:sldId id="337" r:id="rId41"/>
    <p:sldId id="338" r:id="rId42"/>
    <p:sldId id="339" r:id="rId43"/>
    <p:sldId id="340" r:id="rId44"/>
    <p:sldId id="393" r:id="rId45"/>
    <p:sldId id="341" r:id="rId46"/>
    <p:sldId id="342" r:id="rId47"/>
    <p:sldId id="343" r:id="rId48"/>
    <p:sldId id="357" r:id="rId49"/>
    <p:sldId id="358" r:id="rId50"/>
    <p:sldId id="346" r:id="rId51"/>
    <p:sldId id="359" r:id="rId52"/>
    <p:sldId id="360" r:id="rId53"/>
    <p:sldId id="361" r:id="rId54"/>
    <p:sldId id="362" r:id="rId55"/>
    <p:sldId id="363" r:id="rId56"/>
    <p:sldId id="364" r:id="rId57"/>
    <p:sldId id="365" r:id="rId58"/>
    <p:sldId id="366" r:id="rId59"/>
    <p:sldId id="367" r:id="rId60"/>
    <p:sldId id="368" r:id="rId61"/>
    <p:sldId id="369" r:id="rId62"/>
    <p:sldId id="370" r:id="rId63"/>
    <p:sldId id="371" r:id="rId64"/>
    <p:sldId id="372" r:id="rId65"/>
    <p:sldId id="373" r:id="rId66"/>
    <p:sldId id="374" r:id="rId67"/>
    <p:sldId id="375" r:id="rId68"/>
    <p:sldId id="299" r:id="rId6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CC"/>
    <a:srgbClr val="899F03"/>
    <a:srgbClr val="F5FEBE"/>
    <a:srgbClr val="FA7D00"/>
    <a:srgbClr val="FFDEBD"/>
    <a:srgbClr val="CDFFE6"/>
    <a:srgbClr val="00B0F0"/>
    <a:srgbClr val="CCECFF"/>
    <a:srgbClr val="FFFF00"/>
    <a:srgbClr val="FF25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15BB8C-98D8-4F0C-AEA2-5211C1D7363F}" v="175" dt="2026-11-03T00:24:14.47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7" autoAdjust="0"/>
    <p:restoredTop sz="81193" autoAdjust="0"/>
  </p:normalViewPr>
  <p:slideViewPr>
    <p:cSldViewPr snapToGrid="0" showGuides="1">
      <p:cViewPr varScale="1">
        <p:scale>
          <a:sx n="90" d="100"/>
          <a:sy n="90" d="100"/>
        </p:scale>
        <p:origin x="1464" y="200"/>
      </p:cViewPr>
      <p:guideLst>
        <p:guide orient="horz" pos="2160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75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727619-F38C-45B5-AFCB-5E5FADE3198C}" type="datetimeFigureOut">
              <a:rPr lang="de-CH" smtClean="0"/>
              <a:t>03.11.26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11D0C9-8855-40D9-A790-93E5CC8FD5D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3251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Regel lautet: WENN die Absenderadresse </a:t>
            </a:r>
            <a:r>
              <a:rPr lang="de-CH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erwin@mathis.ch</a:t>
            </a:r>
            <a:r>
              <a:rPr lang="de-CH" dirty="0"/>
              <a:t> lautet, DANN verschiebe diese E-Mail in den Ordner </a:t>
            </a:r>
            <a:r>
              <a:rPr lang="de-CH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Testfilter_MAE</a:t>
            </a:r>
            <a:r>
              <a:rPr lang="de-CH" dirty="0"/>
              <a:t>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11D0C9-8855-40D9-A790-93E5CC8FD5D6}" type="slidenum">
              <a:rPr lang="de-CH" smtClean="0"/>
              <a:t>19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658291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Es entsteht kein neues E-Mail-Konto und auch kein zweites Postfach. Die App greift weiterhin auf dasselbe Gmail-Konto zu.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11D0C9-8855-40D9-A790-93E5CC8FD5D6}" type="slidenum">
              <a:rPr lang="de-CH" smtClean="0"/>
              <a:t>30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252505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Antwort: </a:t>
            </a:r>
          </a:p>
          <a:p>
            <a:r>
              <a:rPr lang="de-CH" dirty="0"/>
              <a:t>Derselbe Webdienst (NICHT eine Applikation/Programm!!!!!!!!!!!)     zwei unterschiedliche Darstellungs- und Startmöglichkeiten.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11D0C9-8855-40D9-A790-93E5CC8FD5D6}" type="slidenum">
              <a:rPr lang="de-CH" smtClean="0"/>
              <a:t>31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549219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Antwort einblenden:          «Derselbe Webmail-Dienst – zwei Darstellungsformen!»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11D0C9-8855-40D9-A790-93E5CC8FD5D6}" type="slidenum">
              <a:rPr lang="de-CH" smtClean="0"/>
              <a:t>34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967961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Wichtige Frage: Was betrifft eine einzelne Nachricht – und was beeinflusst zukünftige E-Mails?»</a:t>
            </a:r>
            <a:br>
              <a:rPr lang="de-CH" dirty="0"/>
            </a:br>
            <a:br>
              <a:rPr lang="de-CH" dirty="0"/>
            </a:br>
            <a:r>
              <a:rPr lang="de-CH" dirty="0"/>
              <a:t>Dort lassen sich unter anderem Einstellungen des Bluewin-E-Mail-Dienstes verwalten, insbesondere auch der Spam- und Phishingfilter. </a:t>
            </a:r>
            <a:br>
              <a:rPr lang="de-CH" dirty="0"/>
            </a:br>
            <a:br>
              <a:rPr lang="de-CH" dirty="0"/>
            </a:br>
            <a:r>
              <a:rPr lang="de-CH" dirty="0"/>
              <a:t>Technisch Korrekt: 	</a:t>
            </a:r>
          </a:p>
          <a:p>
            <a:r>
              <a:rPr lang="de-CH" dirty="0"/>
              <a:t>	</a:t>
            </a:r>
          </a:p>
          <a:p>
            <a:r>
              <a:rPr lang="de-CH" b="1" dirty="0"/>
              <a:t>Oberfläche</a:t>
            </a:r>
            <a:r>
              <a:rPr lang="de-CH" dirty="0"/>
              <a:t>                     	</a:t>
            </a:r>
            <a:r>
              <a:rPr lang="de-CH" b="1" dirty="0"/>
              <a:t>Typische Aufgaben</a:t>
            </a:r>
          </a:p>
          <a:p>
            <a:r>
              <a:rPr lang="de-CH" dirty="0"/>
              <a:t>Bluewin-Webmail	Nachrichten lesen, Spam melden, Spamordner verwalten, Absender blockieren oder zulassen</a:t>
            </a:r>
          </a:p>
          <a:p>
            <a:r>
              <a:rPr lang="de-CH" dirty="0"/>
              <a:t>My Swisscom		E-Mail-Konto verwalten, Passwörter ändern, Spam- und Phishingfilter einstellen</a:t>
            </a:r>
          </a:p>
          <a:p>
            <a:r>
              <a:rPr lang="de-CH" dirty="0"/>
              <a:t>Swisscom-Mailserver	Nachrichten speichern und serverseitige Filterregeln ausführen</a:t>
            </a:r>
          </a:p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11D0C9-8855-40D9-A790-93E5CC8FD5D6}" type="slidenum">
              <a:rPr lang="de-CH" smtClean="0"/>
              <a:t>37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770493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Microsoft ist nicht per se Spam!!!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11D0C9-8855-40D9-A790-93E5CC8FD5D6}" type="slidenum">
              <a:rPr lang="de-CH" smtClean="0"/>
              <a:t>38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001504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Absender blockieren kommt später noch!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11D0C9-8855-40D9-A790-93E5CC8FD5D6}" type="slidenum">
              <a:rPr lang="de-CH" smtClean="0"/>
              <a:t>39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952447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Wichtig ist, dass du diese Sperre nicht mit einer lokalen Outlook-Classic-Sperrliste gleichsetzt: </a:t>
            </a:r>
            <a:br>
              <a:rPr lang="de-CH" dirty="0"/>
            </a:br>
            <a:r>
              <a:rPr lang="de-CH" dirty="0"/>
              <a:t>Eine im Bluewin-Dienst verwaltete </a:t>
            </a:r>
            <a:r>
              <a:rPr lang="de-CH" dirty="0" err="1"/>
              <a:t>Blockierregel</a:t>
            </a:r>
            <a:r>
              <a:rPr lang="de-CH" dirty="0"/>
              <a:t> wird serverseitig angewendet und ist deshalb </a:t>
            </a:r>
            <a:br>
              <a:rPr lang="de-CH" dirty="0"/>
            </a:br>
            <a:r>
              <a:rPr lang="de-CH" dirty="0"/>
              <a:t>grundsätzlich unabhängig davon, mit welchem Mailprogramm du dein Postfach öffnest.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11D0C9-8855-40D9-A790-93E5CC8FD5D6}" type="slidenum">
              <a:rPr lang="de-CH" smtClean="0"/>
              <a:t>42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816775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Zusammenfassung:</a:t>
            </a:r>
            <a:br>
              <a:rPr lang="de-CH" dirty="0"/>
            </a:br>
            <a:endParaRPr lang="de-CH" dirty="0"/>
          </a:p>
          <a:p>
            <a:r>
              <a:rPr lang="de-CH" dirty="0"/>
              <a:t>Im </a:t>
            </a:r>
            <a:r>
              <a:rPr lang="de-CH" b="1" dirty="0"/>
              <a:t>Bluewin-Webmail</a:t>
            </a:r>
            <a:r>
              <a:rPr lang="de-CH" dirty="0"/>
              <a:t> kann ich Nachrichten als Spam markieren und Absender blockieren. </a:t>
            </a:r>
          </a:p>
          <a:p>
            <a:r>
              <a:rPr lang="de-CH" dirty="0"/>
              <a:t>In </a:t>
            </a:r>
            <a:r>
              <a:rPr lang="de-CH" b="1" dirty="0"/>
              <a:t>My Swisscom </a:t>
            </a:r>
            <a:r>
              <a:rPr lang="de-CH" dirty="0"/>
              <a:t>verwalte ich unter anderem den allgemeinen Spamfilter des E-Mail-Dienstes.</a:t>
            </a:r>
          </a:p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11D0C9-8855-40D9-A790-93E5CC8FD5D6}" type="slidenum">
              <a:rPr lang="de-CH" smtClean="0"/>
              <a:t>43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387600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Im Webmail bearbeite ich einzelne Nachrichten und </a:t>
            </a:r>
            <a:r>
              <a:rPr lang="de-CH" dirty="0" err="1"/>
              <a:t>Blockierlisten</a:t>
            </a:r>
            <a:r>
              <a:rPr lang="de-CH" dirty="0"/>
              <a:t>. </a:t>
            </a:r>
          </a:p>
          <a:p>
            <a:r>
              <a:rPr lang="de-CH" dirty="0"/>
              <a:t>In My Swisscom kann ich den allgemeinen Spam- und Phishingfilter meines Kontos ein- oder ausschalten.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11D0C9-8855-40D9-A790-93E5CC8FD5D6}" type="slidenum">
              <a:rPr lang="de-CH" smtClean="0"/>
              <a:t>44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993837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Einstieg:   Eine E-Mail verspricht mir Geld zurück. Wie finde ich heraus, ob ich ihr vertrauen kann?</a:t>
            </a:r>
            <a:br>
              <a:rPr lang="de-CH" dirty="0"/>
            </a:br>
            <a:br>
              <a:rPr lang="de-CH" dirty="0"/>
            </a:br>
            <a:r>
              <a:rPr lang="de-CH" dirty="0"/>
              <a:t>Wichtig: Eine Phishing-Mail kann gleichzeitig Spam sein. </a:t>
            </a:r>
            <a:br>
              <a:rPr lang="de-CH" dirty="0"/>
            </a:br>
            <a:r>
              <a:rPr lang="de-CH" dirty="0"/>
              <a:t>               Spam beschreibt unerwünschte Nachrichten; </a:t>
            </a:r>
            <a:br>
              <a:rPr lang="de-CH" dirty="0"/>
            </a:br>
            <a:r>
              <a:rPr lang="de-CH" dirty="0"/>
              <a:t>               Phishing beschreibt den Täuschungsversuch, </a:t>
            </a:r>
            <a:br>
              <a:rPr lang="de-CH" dirty="0"/>
            </a:br>
            <a:r>
              <a:rPr lang="de-CH" dirty="0"/>
              <a:t>               beispielsweise um Zugangsdaten oder Zahlungsinformationen zu erlangen. </a:t>
            </a:r>
            <a:br>
              <a:rPr lang="de-CH" dirty="0"/>
            </a:br>
            <a:r>
              <a:rPr lang="de-CH" dirty="0"/>
              <a:t>               Es sind also keine sich gegenseitig ausschliessenden Kategorien.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11D0C9-8855-40D9-A790-93E5CC8FD5D6}" type="slidenum">
              <a:rPr lang="de-CH" smtClean="0"/>
              <a:t>45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616211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Guter Spruch:</a:t>
            </a:r>
            <a:br>
              <a:rPr lang="de-CH" dirty="0"/>
            </a:br>
            <a:r>
              <a:rPr lang="de-CH" dirty="0"/>
              <a:t>Ein </a:t>
            </a:r>
            <a:r>
              <a:rPr lang="de-CH" dirty="0" err="1"/>
              <a:t>Inkognitofenster</a:t>
            </a:r>
            <a:r>
              <a:rPr lang="de-CH" dirty="0"/>
              <a:t> ist wie das Betreten eines unbekannten Hauses, </a:t>
            </a:r>
            <a:br>
              <a:rPr lang="de-CH" dirty="0"/>
            </a:br>
            <a:r>
              <a:rPr lang="de-CH" dirty="0"/>
              <a:t>ohne seinen Namen ins Gästebuch zu schreiben. Das Haus wird dadurch nicht ungefährlich: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11D0C9-8855-40D9-A790-93E5CC8FD5D6}" type="slidenum">
              <a:rPr lang="de-CH" smtClean="0"/>
              <a:t>47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524010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Jetzt schauen wir, wie Betrüger mit künstlicher Intelligenz noch überzeugender auftreten können.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11D0C9-8855-40D9-A790-93E5CC8FD5D6}" type="slidenum">
              <a:rPr lang="de-CH" smtClean="0"/>
              <a:t>48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105613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Frage:   Welche dieser Betrugsarten kennen Sie bereits?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11D0C9-8855-40D9-A790-93E5CC8FD5D6}" type="slidenum">
              <a:rPr lang="de-CH" smtClean="0"/>
              <a:t>49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012386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Es ist </a:t>
            </a:r>
            <a:r>
              <a:rPr lang="de-CH" b="1" dirty="0"/>
              <a:t>NICHT</a:t>
            </a:r>
            <a:r>
              <a:rPr lang="de-CH" dirty="0"/>
              <a:t> so, dass </a:t>
            </a:r>
            <a:r>
              <a:rPr lang="de-CH" b="1" dirty="0"/>
              <a:t>KI-Fälschungen niemals erkannt </a:t>
            </a:r>
            <a:r>
              <a:rPr lang="de-CH" dirty="0"/>
              <a:t>werden. </a:t>
            </a:r>
            <a:br>
              <a:rPr lang="de-CH" dirty="0"/>
            </a:br>
            <a:r>
              <a:rPr lang="de-CH" dirty="0"/>
              <a:t>Entscheidend ist, dass ein überzeugender Eindruck allein kein ausreichender Echtheitsbeweis mehr ist.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11D0C9-8855-40D9-A790-93E5CC8FD5D6}" type="slidenum">
              <a:rPr lang="de-CH" smtClean="0"/>
              <a:t>51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31611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WICHTIG:   Wir dürfen Menschen, die Opfer von Liebesbetrug werden, nicht als leichtgläubig darstellen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11D0C9-8855-40D9-A790-93E5CC8FD5D6}" type="slidenum">
              <a:rPr lang="de-CH" smtClean="0"/>
              <a:t>56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916834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Vor dem Film Hinweis geben:      «Achten Sie darauf, wie Vertrauen entsteht und wann sich etwas verändert.»</a:t>
            </a:r>
            <a:br>
              <a:rPr lang="de-CH" dirty="0"/>
            </a:br>
            <a:br>
              <a:rPr lang="de-CH" dirty="0"/>
            </a:br>
            <a:r>
              <a:rPr lang="de-CH" dirty="0"/>
              <a:t>Achtung:    Nicht die Liebe ist das Problem, sondern ihre Ausnutzung.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11D0C9-8855-40D9-A790-93E5CC8FD5D6}" type="slidenum">
              <a:rPr lang="de-CH" smtClean="0"/>
              <a:t>57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609685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Wichtig:   Betroffene sollen </a:t>
            </a:r>
            <a:r>
              <a:rPr lang="de-CH" b="1" dirty="0"/>
              <a:t>NICHT</a:t>
            </a:r>
            <a:r>
              <a:rPr lang="de-CH" dirty="0"/>
              <a:t> vorschnell verurteilt werden.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11D0C9-8855-40D9-A790-93E5CC8FD5D6}" type="slidenum">
              <a:rPr lang="de-CH" smtClean="0"/>
              <a:t>58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970782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Es gibt keinen unmittelbar sichtbaren schädlichen Link. </a:t>
            </a:r>
            <a:br>
              <a:rPr lang="de-CH" dirty="0"/>
            </a:br>
            <a:r>
              <a:rPr lang="de-CH" dirty="0"/>
              <a:t>Aber die Nachricht versucht, unter einer fremden Identität eine Antwort zu provozieren. </a:t>
            </a:r>
            <a:br>
              <a:rPr lang="de-CH" dirty="0"/>
            </a:br>
            <a:r>
              <a:rPr lang="de-CH" dirty="0"/>
              <a:t>Dadurch kann der Angreifer Vertrauen aufbauen und später Informationen oder Geld verlangen.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11D0C9-8855-40D9-A790-93E5CC8FD5D6}" type="slidenum">
              <a:rPr lang="de-CH" smtClean="0"/>
              <a:t>60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062437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Frage: Welche dieser vier Methoden haben wir beim Liebesbetrug gesehen? </a:t>
            </a:r>
            <a:br>
              <a:rPr lang="de-CH" dirty="0"/>
            </a:br>
            <a:r>
              <a:rPr lang="de-CH" dirty="0"/>
              <a:t>           Und welche beim </a:t>
            </a:r>
            <a:r>
              <a:rPr lang="de-CH" dirty="0" err="1"/>
              <a:t>Buttisholzer</a:t>
            </a:r>
            <a:r>
              <a:rPr lang="de-CH" dirty="0"/>
              <a:t> E-Mail?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11D0C9-8855-40D9-A790-93E5CC8FD5D6}" type="slidenum">
              <a:rPr lang="de-CH" smtClean="0"/>
              <a:t>64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358592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57E0E2-7F1E-7608-A90E-3C8C081C4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397C5399-6ABB-DE0C-0177-2AF5C226A1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DE10B75B-F162-1B35-63B2-4A38047EA6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Bildquelle: Microsoft 365-Inhaltsbibliothek
Gemini – für das schnelle Nachschauen: Schnelle Antworten und Erklärungen, einfach durchlesen. ChatGPT – für das Mitmachen &amp; Ausprobieren: Sie stellen Fragen, erhalten Varianten und gestalten aktiv mit. Ihre Wahl: Nur Fragen? Nutzen Sie Gemini. Mitgestalten? Probieren Sie ChatGPT. Jede Lösung eignet sich je nach gewünschter Aktivität.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7822186-CEBA-59E1-517E-D99093EA0E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558BCD-543E-4B75-A5BD-5555DABB6340}" type="slidenum">
              <a:rPr lang="de-CH" smtClean="0"/>
              <a:t>68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949424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B2E678-06FD-536D-0DB1-0CC7928C5F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F10D9A5-81DD-ABDF-894E-4D5323A684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5978B43-D2A6-B1F0-5821-CC00493560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FA79C-757B-40D7-BA76-1F6B5A3C05AD}" type="datetimeFigureOut">
              <a:rPr lang="de-CH" smtClean="0"/>
              <a:t>03.11.26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00EA369-47CB-F4CE-4BFA-E7ECB4E9F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40E025D-015C-E0FF-6C05-30CAF4F734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D8A8-2363-48D7-8E3B-75F37BDA6A3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97968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FAC119-39F8-254F-51DD-1AB73FB2C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77B83A8-0DD7-A9F4-D94E-2C1B77E751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9F583B2-B80B-773A-73C4-ACFB40FF8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FA79C-757B-40D7-BA76-1F6B5A3C05AD}" type="datetimeFigureOut">
              <a:rPr lang="de-CH" smtClean="0"/>
              <a:t>03.11.26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5677561-F8DF-1051-1C92-1BE5CA237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02DE0BB-6828-7232-4E8A-0FE510078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D8A8-2363-48D7-8E3B-75F37BDA6A3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08670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AAFB9F-BBF5-E35D-95F8-60D638BB4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AB62264-11DC-C3ED-5B04-5621FC0D69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99779BC-7107-D064-5BDD-5FA9B06CB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FA79C-757B-40D7-BA76-1F6B5A3C05AD}" type="datetimeFigureOut">
              <a:rPr lang="de-CH" smtClean="0"/>
              <a:t>03.11.26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E303199-A569-B7AB-0602-1B3E70B55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6D6709F-D862-5E23-01CB-4269E35CB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D8A8-2363-48D7-8E3B-75F37BDA6A3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32689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7AF661-A6F6-032F-E61A-005A896A8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69CA4E4-C240-E6D9-E88D-15C2A9E62E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B34DC95-1949-659F-5817-4C6B513605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F1B7B83-2BB4-C9BD-16FC-7AAB18BED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FA79C-757B-40D7-BA76-1F6B5A3C05AD}" type="datetimeFigureOut">
              <a:rPr lang="de-CH" smtClean="0"/>
              <a:t>03.11.26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FBA5A2B-D540-5945-F895-DCCB6DE2A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3FD1739-F426-7A1A-818D-19D87CD65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D8A8-2363-48D7-8E3B-75F37BDA6A3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29772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6077CE-A172-36E9-7FA2-1D4F1CB30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B46865B-14F2-6EB5-243B-65A9B2DCEC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481FCF9-F818-2E23-068E-BE576D755C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8092DB35-6638-333A-59E7-633A435698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C22A258B-95D9-64EE-5638-BE11325837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4DA923B8-7AD3-8AAC-B962-1807B67DE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FA79C-757B-40D7-BA76-1F6B5A3C05AD}" type="datetimeFigureOut">
              <a:rPr lang="de-CH" smtClean="0"/>
              <a:t>03.11.26</a:t>
            </a:fld>
            <a:endParaRPr lang="de-CH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63325E89-476D-7416-6AD3-D6CE2559C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9F147CA8-1EF6-6D9E-7449-A563FB76C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D8A8-2363-48D7-8E3B-75F37BDA6A3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93993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919D5B-2CB1-1B37-0350-8B8F77056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EEA03D8-3253-11EF-9DDC-8D06CB1B1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FA79C-757B-40D7-BA76-1F6B5A3C05AD}" type="datetimeFigureOut">
              <a:rPr lang="de-CH" smtClean="0"/>
              <a:t>03.11.26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CC77CCC-3ED7-B526-1808-FB6F92A31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B59F6D8-7C37-7701-5D01-70AABC871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D8A8-2363-48D7-8E3B-75F37BDA6A3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6266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46651FA-4AB7-4671-C7B8-20EA36BD7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FA79C-757B-40D7-BA76-1F6B5A3C05AD}" type="datetimeFigureOut">
              <a:rPr lang="de-CH" smtClean="0"/>
              <a:t>03.11.26</a:t>
            </a:fld>
            <a:endParaRPr lang="de-CH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824F421-7CFA-361E-43C4-F9E9DCFCC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01A909F-D20B-CDB1-DCE3-1DCFC05BB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D8A8-2363-48D7-8E3B-75F37BDA6A3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47820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BF4673-A1FE-DE00-2F17-CC38312D9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47FCD71-7058-7BCA-DCB4-FD8D3E3DD8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F092CA0-A1BF-662B-E9F2-1BC2A9439A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E38654D-1E15-418E-E7CD-E7126382F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FA79C-757B-40D7-BA76-1F6B5A3C05AD}" type="datetimeFigureOut">
              <a:rPr lang="de-CH" smtClean="0"/>
              <a:t>03.11.26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3F5135E-CC7E-8512-A421-BA103A461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521D64C-D6BF-4D3A-EBC2-A356935FA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D8A8-2363-48D7-8E3B-75F37BDA6A3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17714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D0B521-C930-6B9F-3097-365D35EF2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B1E6CB0D-EF8E-FCD1-6F6D-4BB86EB17A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820A0E3-C664-CC29-F37D-8D82F314FC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4D4CCDD-6576-D04B-4352-76202D6E2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FA79C-757B-40D7-BA76-1F6B5A3C05AD}" type="datetimeFigureOut">
              <a:rPr lang="de-CH" smtClean="0"/>
              <a:t>03.11.26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B31D57A-0F37-0F49-5CB2-01C2695A1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2EFE772-B91C-8B21-EEC3-7E73FB1CE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D8A8-2363-48D7-8E3B-75F37BDA6A3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48155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AF2D17-4B97-9C4D-D0B6-9B7B67273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1EB2ABB-1106-E212-0334-FB7B8F4B2C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026E8CF-6FD7-AC90-E781-E98810000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FA79C-757B-40D7-BA76-1F6B5A3C05AD}" type="datetimeFigureOut">
              <a:rPr lang="de-CH" smtClean="0"/>
              <a:t>03.11.26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F9519E5-0CCA-F0D7-2249-B8C2090568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00B7E05-075E-D759-8A15-798F65C3B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D8A8-2363-48D7-8E3B-75F37BDA6A3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54888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395AF46E-6CB2-EF14-451B-0E32D9575C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0B8BAC5-0D78-C812-E754-7293A802FF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6C546F6-8FA9-C0EF-7970-F23E9681D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FA79C-757B-40D7-BA76-1F6B5A3C05AD}" type="datetimeFigureOut">
              <a:rPr lang="de-CH" smtClean="0"/>
              <a:t>03.11.26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E9DF3C0-5A47-6FE9-C737-CECE55D00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AE7FA52-9350-C4FA-23D2-0C3D1C450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D8A8-2363-48D7-8E3B-75F37BDA6A3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82771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BEF54523-7AFE-B378-B526-02204A5A5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7FCB2D6-3C58-CAA4-4DB6-6600E62D38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08C65FA-7751-EEE1-0317-1A757CBA3D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9CFA79C-757B-40D7-BA76-1F6B5A3C05AD}" type="datetimeFigureOut">
              <a:rPr lang="de-CH" smtClean="0"/>
              <a:t>03.11.26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003E580-0787-EA7E-325F-CCC2B1CC33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6C2F851-AB7A-C06E-2BA3-93A6896771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FFD8A8-2363-48D7-8E3B-75F37BDA6A3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9347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hyperlink" Target="mailto:erwin@mathis.ch" TargetMode="External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7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bs.com/ch/de/services/digital-banking/security/types-of-fraud.html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wr.de/leben/verbraucher/so-echt-kann-ein-schockanruf-mit-ki-stimme-klingen-100.html?utm_source=chatgpt.com" TargetMode="External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rf.ch/play/tv/10-vor-10/video/deepfakes-im-netz-promis-werben-fuer-betruegerische-finanzplattformen?urn=urn:srf:video:a93b30d3-f771-4f27-b5ee-5d95e51f6db4&amp;aspectRatio=16_9" TargetMode="Externa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wr.de/swraktuell/baden-wuerttemberg/freiburg/love-scamming-mit-ki-opfer-aus-freiburg-berichtet-100.html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enioren-aktiv-buttisholz.ch/verein/" TargetMode="Externa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acs.admin.ch/de" TargetMode="External"/><Relationship Id="rId2" Type="http://schemas.openxmlformats.org/officeDocument/2006/relationships/hyperlink" Target="https://polizei.lu.ch/praevention/Cybercrime/Privatpersonen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skppsc.ch/de/" TargetMode="Externa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8AE54F-4EF0-43D2-0CD3-5C764B80B0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B60D7A-03D3-A271-FDF1-A8ED0D48BD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6324" y="-739811"/>
            <a:ext cx="9144000" cy="2387600"/>
          </a:xfrm>
        </p:spPr>
        <p:txBody>
          <a:bodyPr>
            <a:normAutofit/>
          </a:bodyPr>
          <a:lstStyle/>
          <a:p>
            <a:r>
              <a:rPr lang="de-CH" sz="4000" b="1" dirty="0"/>
              <a:t>Herzlich Willkommen</a:t>
            </a:r>
            <a:br>
              <a:rPr lang="de-CH" sz="4000" b="1" dirty="0"/>
            </a:br>
            <a:r>
              <a:rPr lang="de-CH" sz="4000" b="1" dirty="0"/>
              <a:t>zum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7416582-8557-9C1A-CB58-BBFE2EF2590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CH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D2AAB74-CE59-ADD6-79FA-4D04DCB5F2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257" y="1755720"/>
            <a:ext cx="10207485" cy="4783294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129A4535-05A1-390B-0E42-B7A08347DD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638" y="318517"/>
            <a:ext cx="2305372" cy="752580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F68E0C4F-DD01-C84A-1525-BF98EEE38E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2257" y="5365731"/>
            <a:ext cx="5103743" cy="1183221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DD2EA2A4-18CC-7366-0FC4-95E38325A3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38013" y="390961"/>
            <a:ext cx="2570283" cy="680136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60CA0B90-C7AE-C1E7-46C9-5A22CAC81A42}"/>
              </a:ext>
            </a:extLst>
          </p:cNvPr>
          <p:cNvSpPr txBox="1"/>
          <p:nvPr/>
        </p:nvSpPr>
        <p:spPr>
          <a:xfrm>
            <a:off x="4903596" y="3378760"/>
            <a:ext cx="6296146" cy="892552"/>
          </a:xfrm>
          <a:prstGeom prst="rect">
            <a:avLst/>
          </a:prstGeom>
          <a:solidFill>
            <a:srgbClr val="481D08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CH" sz="2600" b="1" dirty="0">
                <a:solidFill>
                  <a:schemeClr val="bg1"/>
                </a:solidFill>
              </a:rPr>
              <a:t>Mittwoch, 4. November 2026</a:t>
            </a:r>
          </a:p>
          <a:p>
            <a:pPr algn="ctr"/>
            <a:r>
              <a:rPr lang="de-CH" sz="2600" b="1" dirty="0">
                <a:solidFill>
                  <a:schemeClr val="bg1"/>
                </a:solidFill>
              </a:rPr>
              <a:t>14:00 – 16:00</a:t>
            </a:r>
          </a:p>
        </p:txBody>
      </p:sp>
    </p:spTree>
    <p:extLst>
      <p:ext uri="{BB962C8B-B14F-4D97-AF65-F5344CB8AC3E}">
        <p14:creationId xmlns:p14="http://schemas.microsoft.com/office/powerpoint/2010/main" val="3107862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41C80F-C775-3D19-3F28-4126643C54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01913F-1ED8-E575-AC5F-C2740ADBC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6875" y="420225"/>
            <a:ext cx="9144000" cy="1997660"/>
          </a:xfrm>
        </p:spPr>
        <p:txBody>
          <a:bodyPr>
            <a:normAutofit/>
          </a:bodyPr>
          <a:lstStyle/>
          <a:p>
            <a:pPr algn="l"/>
            <a:r>
              <a:rPr lang="de-CH" sz="3200" b="1" dirty="0"/>
              <a:t>Was erwartet dich heute?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FCBD7DE-01A5-071A-EE2A-69AE727D0E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6006" y="2676338"/>
            <a:ext cx="11345336" cy="3930650"/>
          </a:xfrm>
        </p:spPr>
        <p:txBody>
          <a:bodyPr>
            <a:normAutofit fontScale="70000" lnSpcReduction="20000"/>
          </a:bodyPr>
          <a:lstStyle/>
          <a:p>
            <a:pPr marL="457200" indent="-457200" algn="l">
              <a:buAutoNum type="arabicPeriod"/>
            </a:pPr>
            <a:r>
              <a:rPr lang="de-CH" dirty="0"/>
              <a:t>Begrüssung / Ausgangslage</a:t>
            </a:r>
            <a:br>
              <a:rPr lang="de-CH" dirty="0"/>
            </a:br>
            <a:r>
              <a:rPr lang="de-CH" sz="1600" i="1" dirty="0"/>
              <a:t>Klara Ineichen, Präsidentin der Alterskommission</a:t>
            </a:r>
          </a:p>
          <a:p>
            <a:pPr marL="457200" indent="-457200" algn="l">
              <a:buAutoNum type="arabicPeriod"/>
            </a:pPr>
            <a:r>
              <a:rPr lang="de-CH" dirty="0"/>
              <a:t>Ziele des Digi-Treffs</a:t>
            </a:r>
            <a:br>
              <a:rPr lang="de-CH" dirty="0"/>
            </a:br>
            <a:r>
              <a:rPr lang="de-CH" sz="1600" i="1" dirty="0"/>
              <a:t>- Weiter Vertrauen schaffen in die digitale Welt </a:t>
            </a:r>
            <a:br>
              <a:rPr lang="de-CH" sz="1600" i="1" dirty="0"/>
            </a:br>
            <a:r>
              <a:rPr lang="de-CH" sz="1600" i="1" dirty="0"/>
              <a:t>- Hilfesuchende finden Unterstützung bei</a:t>
            </a:r>
            <a:br>
              <a:rPr lang="de-CH" sz="1600" i="1" dirty="0"/>
            </a:br>
            <a:r>
              <a:rPr lang="de-CH" sz="1600" i="1" dirty="0">
                <a:solidFill>
                  <a:srgbClr val="FF0000"/>
                </a:solidFill>
              </a:rPr>
              <a:t>   &gt; Einstellungen des Handys</a:t>
            </a:r>
            <a:br>
              <a:rPr lang="de-CH" sz="1600" i="1" dirty="0">
                <a:solidFill>
                  <a:srgbClr val="FF0000"/>
                </a:solidFill>
              </a:rPr>
            </a:br>
            <a:r>
              <a:rPr lang="de-CH" sz="1600" i="1" dirty="0">
                <a:solidFill>
                  <a:srgbClr val="FF0000"/>
                </a:solidFill>
              </a:rPr>
              <a:t>   &gt; App-Installation und Anwendung usw. </a:t>
            </a:r>
          </a:p>
          <a:p>
            <a:pPr marL="457200" indent="-457200" algn="l">
              <a:buAutoNum type="arabicPeriod"/>
              <a:tabLst>
                <a:tab pos="1966913" algn="l"/>
              </a:tabLst>
            </a:pPr>
            <a:r>
              <a:rPr lang="de-CH" dirty="0"/>
              <a:t>Kurzreferat: 	Unerwünschte Mails eindämmen </a:t>
            </a:r>
            <a:br>
              <a:rPr lang="de-CH" dirty="0"/>
            </a:br>
            <a:r>
              <a:rPr lang="de-CH" dirty="0"/>
              <a:t>	Umgang mit Spam-Mails </a:t>
            </a:r>
            <a:br>
              <a:rPr lang="de-CH" dirty="0"/>
            </a:br>
            <a:r>
              <a:rPr lang="de-CH" dirty="0"/>
              <a:t>	</a:t>
            </a:r>
            <a:r>
              <a:rPr lang="de-CH" sz="1600" i="1" dirty="0"/>
              <a:t>Erwin Mathis, Informatiker</a:t>
            </a:r>
          </a:p>
          <a:p>
            <a:pPr marL="457200" indent="-457200" algn="l">
              <a:buFont typeface="Arial" panose="020B0604020202020204" pitchFamily="34" charset="0"/>
              <a:buAutoNum type="arabicPeriod"/>
              <a:tabLst>
                <a:tab pos="1966913" algn="l"/>
              </a:tabLst>
            </a:pPr>
            <a:r>
              <a:rPr lang="de-CH" sz="2500" dirty="0"/>
              <a:t>Kurzreferat: 	Neue Betrugsmethoden (auch mit KI)</a:t>
            </a:r>
            <a:br>
              <a:rPr lang="de-CH" sz="1600" i="1" dirty="0"/>
            </a:br>
            <a:r>
              <a:rPr lang="de-CH" sz="1600" i="1" dirty="0"/>
              <a:t>	 Erwin Mathis, Informatiker</a:t>
            </a:r>
          </a:p>
          <a:p>
            <a:pPr marL="457200" indent="-457200" algn="l">
              <a:buAutoNum type="arabicPeriod"/>
              <a:tabLst>
                <a:tab pos="1966913" algn="l"/>
              </a:tabLst>
            </a:pPr>
            <a:r>
              <a:rPr lang="de-CH" dirty="0"/>
              <a:t>Workshops:	</a:t>
            </a:r>
            <a:br>
              <a:rPr lang="de-CH" dirty="0"/>
            </a:br>
            <a:r>
              <a:rPr lang="de-CH" dirty="0"/>
              <a:t>(neue!) SBB-Mobile-App, Online Bezahl Apps, Wander- und Velo-Apps</a:t>
            </a:r>
          </a:p>
          <a:p>
            <a:pPr marL="442913" algn="l"/>
            <a:r>
              <a:rPr lang="de-CH" dirty="0"/>
              <a:t>Allgemeine Unterstützung Handy oder Laptopeinstellungen</a:t>
            </a:r>
          </a:p>
          <a:p>
            <a:pPr marL="442913" algn="l"/>
            <a:r>
              <a:rPr lang="de-CH" dirty="0"/>
              <a:t>Diskussion, Fragen, Wünsche und Feedbacks</a:t>
            </a:r>
          </a:p>
          <a:p>
            <a:pPr marL="442913" indent="-442913" algn="l">
              <a:tabLst>
                <a:tab pos="442913" algn="l"/>
              </a:tabLst>
            </a:pPr>
            <a:r>
              <a:rPr lang="de-CH" dirty="0"/>
              <a:t>6.	Kaffee und etwas Süsses </a:t>
            </a:r>
          </a:p>
          <a:p>
            <a:pPr marL="457200" indent="-457200" algn="l">
              <a:buAutoNum type="arabicPeriod"/>
            </a:pPr>
            <a:endParaRPr lang="de-CH" dirty="0"/>
          </a:p>
          <a:p>
            <a:pPr algn="l"/>
            <a:endParaRPr lang="de-CH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654B2B75-127D-ED99-78DE-F630341762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638" y="318517"/>
            <a:ext cx="2305372" cy="752580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451C871B-7FCF-5A4C-C6D3-8457577DC0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8013" y="390961"/>
            <a:ext cx="2570283" cy="680136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7F02324B-B67F-BB65-8888-C57B354FD8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1969" y="3313993"/>
            <a:ext cx="2884972" cy="3153046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45D9D270-3722-0862-6184-8FC55DBD6E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5740" y="-13731"/>
            <a:ext cx="3640519" cy="1417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957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2915B4-9073-FF61-8C80-92D33A93C0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12DCFD-1488-236E-2F2F-D21FCFCA3F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6875" y="420224"/>
            <a:ext cx="9144000" cy="3153046"/>
          </a:xfrm>
        </p:spPr>
        <p:txBody>
          <a:bodyPr>
            <a:normAutofit/>
          </a:bodyPr>
          <a:lstStyle/>
          <a:p>
            <a:pPr algn="l">
              <a:tabLst>
                <a:tab pos="539750" algn="l"/>
              </a:tabLst>
            </a:pPr>
            <a:r>
              <a:rPr lang="de-CH" sz="3200" b="1" dirty="0"/>
              <a:t>3. 	Unerwünschte Mails eindämmen </a:t>
            </a:r>
            <a:br>
              <a:rPr lang="de-CH" sz="3200" b="1" dirty="0"/>
            </a:br>
            <a:r>
              <a:rPr lang="de-CH" sz="3200" b="1" dirty="0"/>
              <a:t>	Umgang mit Spam-Mails</a:t>
            </a:r>
            <a:br>
              <a:rPr lang="de-CH" sz="3200" b="1" dirty="0"/>
            </a:br>
            <a:r>
              <a:rPr lang="de-CH" sz="3200" b="1" dirty="0"/>
              <a:t>	</a:t>
            </a:r>
            <a:r>
              <a:rPr lang="de-CH" sz="1800" i="1" dirty="0"/>
              <a:t>Erwin Mathis, Informatiker </a:t>
            </a:r>
            <a:br>
              <a:rPr lang="de-CH" sz="3200" i="1" dirty="0"/>
            </a:br>
            <a:endParaRPr lang="de-CH" sz="3200" b="1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5EAB2A4-19D0-C9C9-B30B-57AC26BA50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6664" y="3214047"/>
            <a:ext cx="11345336" cy="3643953"/>
          </a:xfrm>
        </p:spPr>
        <p:txBody>
          <a:bodyPr>
            <a:normAutofit/>
          </a:bodyPr>
          <a:lstStyle/>
          <a:p>
            <a:pPr marL="457200" indent="-457200" algn="l">
              <a:buAutoNum type="arabicPeriod"/>
            </a:pPr>
            <a:endParaRPr lang="de-CH" dirty="0"/>
          </a:p>
          <a:p>
            <a:pPr algn="l"/>
            <a:endParaRPr lang="de-CH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BC737BA8-E138-3D80-F490-B16CA575B6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623" y="318517"/>
            <a:ext cx="2305372" cy="752580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B09931CD-3432-2CEA-B354-C114F10DCB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8013" y="390961"/>
            <a:ext cx="2570283" cy="680136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27A45742-7D83-5465-30FD-0C12496279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1969" y="3313993"/>
            <a:ext cx="2884972" cy="3153046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C7442A99-7100-6016-C224-C005F74069AB}"/>
              </a:ext>
            </a:extLst>
          </p:cNvPr>
          <p:cNvSpPr txBox="1"/>
          <p:nvPr/>
        </p:nvSpPr>
        <p:spPr>
          <a:xfrm>
            <a:off x="916875" y="3632821"/>
            <a:ext cx="75840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539750" algn="l"/>
              </a:tabLst>
            </a:pPr>
            <a:r>
              <a:rPr lang="de-CH" dirty="0"/>
              <a:t>	ca. 30’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E587F8F4-F818-0814-3AAA-EEB2E9F77F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5740" y="-13731"/>
            <a:ext cx="3640519" cy="1417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252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9E0B87-15C9-63E0-0EB1-0CC6B5F39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Einstieg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8595C33-4C27-5895-E61E-E43949680F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/>
              <a:t>Wer von Ihnen verwendet Outlook oder Thunderbird für seine E-Mails?</a:t>
            </a:r>
          </a:p>
          <a:p>
            <a:r>
              <a:rPr lang="de-CH" dirty="0"/>
              <a:t>Wer von Ihnen schaut seine E-Mails «direkt» in einem Browser an?</a:t>
            </a:r>
          </a:p>
          <a:p>
            <a:r>
              <a:rPr lang="de-CH" dirty="0"/>
              <a:t>Wer von Ihnen hat ein «spezielles» Mail-Programm für seine E-Mails?</a:t>
            </a:r>
          </a:p>
          <a:p>
            <a:r>
              <a:rPr lang="de-CH" dirty="0"/>
              <a:t>Wer von Ihnen ist zufrieden mit seinem «E-Mail-Programm»?</a:t>
            </a:r>
          </a:p>
          <a:p>
            <a:r>
              <a:rPr lang="de-CH" dirty="0"/>
              <a:t>Wer liest seine E-Mails auf dem Handy – und mit welcher App?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14987C4-78EF-CFF2-4F49-CA4CBC46B7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8943" y="185528"/>
            <a:ext cx="1971950" cy="150516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B3BF8C6E-FF15-8500-F102-EF30977E50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3716" y="5310910"/>
            <a:ext cx="1028206" cy="1408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8575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F5ACFC-42C0-F718-6467-6A7E200E0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797988" cy="1325563"/>
          </a:xfrm>
        </p:spPr>
        <p:txBody>
          <a:bodyPr/>
          <a:lstStyle/>
          <a:p>
            <a:r>
              <a:rPr lang="de-CH" dirty="0"/>
              <a:t>Wo sind eigentlich meine E-Mails gespeichert?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B6D1800-484C-64C2-5A05-237C389DBC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r>
              <a:rPr lang="de-CH" dirty="0"/>
              <a:t>Auf meinem Notebook? </a:t>
            </a:r>
          </a:p>
          <a:p>
            <a:r>
              <a:rPr lang="de-CH" dirty="0"/>
              <a:t>Bei Swisscom?</a:t>
            </a:r>
          </a:p>
          <a:p>
            <a:r>
              <a:rPr lang="de-CH" dirty="0"/>
              <a:t>Bei </a:t>
            </a:r>
            <a:r>
              <a:rPr lang="de-CH" dirty="0" err="1"/>
              <a:t>Datazug</a:t>
            </a:r>
            <a:r>
              <a:rPr lang="de-CH" dirty="0"/>
              <a:t>? </a:t>
            </a:r>
          </a:p>
          <a:p>
            <a:r>
              <a:rPr lang="de-CH" dirty="0"/>
              <a:t>Bei Microsoft, bei Google? </a:t>
            </a:r>
          </a:p>
          <a:p>
            <a:r>
              <a:rPr lang="de-CH" dirty="0"/>
              <a:t>Irgendwo im Internet? 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A75485E-78A6-72A4-7EC7-1F27AED386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9478" y="2266121"/>
            <a:ext cx="1504160" cy="135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976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A63D3E-62E5-8E84-57CD-8A7552B56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Wo liegen meine E-Mails normalerweise?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D471C46-0B95-8DE4-1210-2F64354061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CH" dirty="0"/>
              <a:t>Bei einem üblichen IMAP-E-Mail-Konto</a:t>
            </a:r>
          </a:p>
          <a:p>
            <a:endParaRPr lang="de-CH" dirty="0"/>
          </a:p>
          <a:p>
            <a:r>
              <a:rPr lang="de-CH" dirty="0"/>
              <a:t>A – Auf meinem Computer in Outlook</a:t>
            </a:r>
          </a:p>
          <a:p>
            <a:r>
              <a:rPr lang="de-CH" dirty="0"/>
              <a:t>B – Beim E-Mail-Anbieter auf einem Server</a:t>
            </a:r>
          </a:p>
          <a:p>
            <a:r>
              <a:rPr lang="de-CH" dirty="0"/>
              <a:t>C – Im Browser Chrome oder Edge</a:t>
            </a:r>
          </a:p>
          <a:p>
            <a:r>
              <a:rPr lang="de-CH" dirty="0"/>
              <a:t>D – Auf dem Computer + auf dem Server + und im Browser</a:t>
            </a:r>
          </a:p>
          <a:p>
            <a:r>
              <a:rPr lang="de-CH" dirty="0"/>
              <a:t>E – Ich weiss es nicht</a:t>
            </a:r>
          </a:p>
          <a:p>
            <a:endParaRPr lang="de-CH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39AB9576-E25A-2DAF-E56E-084E72C06E1C}"/>
              </a:ext>
            </a:extLst>
          </p:cNvPr>
          <p:cNvSpPr txBox="1"/>
          <p:nvPr/>
        </p:nvSpPr>
        <p:spPr>
          <a:xfrm rot="1055832">
            <a:off x="8444753" y="2151529"/>
            <a:ext cx="24854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 err="1"/>
              <a:t>Hmm</a:t>
            </a:r>
            <a:r>
              <a:rPr lang="de-CH" dirty="0"/>
              <a:t>?  Was ist den ein </a:t>
            </a:r>
            <a:br>
              <a:rPr lang="de-CH" dirty="0"/>
            </a:br>
            <a:r>
              <a:rPr lang="de-CH" dirty="0"/>
              <a:t>IMAP-E-Mail-Konto  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E506EC6-B55F-2D85-0306-357A478DCD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6172" y="1690688"/>
            <a:ext cx="619004" cy="644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67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05AB5D-4203-3754-0915-9D07E902F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4000" dirty="0"/>
              <a:t>Annahme: (z.B. durch ein Missgeschick …) </a:t>
            </a:r>
            <a:br>
              <a:rPr lang="de-CH" sz="4000" dirty="0"/>
            </a:br>
            <a:r>
              <a:rPr lang="de-CH" sz="4000" dirty="0"/>
              <a:t>Sie löschen Outlook von ihrem Notebook ….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5DC1EF7-E1A9-1D28-0656-3166FE432E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864273" cy="4351338"/>
          </a:xfrm>
        </p:spPr>
        <p:txBody>
          <a:bodyPr>
            <a:normAutofit fontScale="85000" lnSpcReduction="20000"/>
          </a:bodyPr>
          <a:lstStyle/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r>
              <a:rPr lang="de-CH" dirty="0"/>
              <a:t>Sind jetzt alle meine E-Mails verloren? </a:t>
            </a:r>
          </a:p>
          <a:p>
            <a:r>
              <a:rPr lang="de-CH" dirty="0"/>
              <a:t>Sind sie sicher? </a:t>
            </a:r>
            <a:br>
              <a:rPr lang="de-CH" dirty="0"/>
            </a:br>
            <a:br>
              <a:rPr lang="de-CH" dirty="0"/>
            </a:br>
            <a:endParaRPr lang="de-CH" dirty="0"/>
          </a:p>
          <a:p>
            <a:r>
              <a:rPr lang="de-CH" b="1" dirty="0"/>
              <a:t>Kurzantwort: </a:t>
            </a:r>
            <a:br>
              <a:rPr lang="de-CH" b="1" dirty="0"/>
            </a:br>
            <a:r>
              <a:rPr lang="de-CH" dirty="0"/>
              <a:t>Bei IMAP normalerweise NEIN =&gt; Die Nachrichten bleiben im Serverpostfach. </a:t>
            </a:r>
            <a:br>
              <a:rPr lang="de-CH" dirty="0"/>
            </a:br>
            <a:r>
              <a:rPr lang="de-CH" dirty="0"/>
              <a:t>Aber : Achtung bei lokalen Archiven und POP3 </a:t>
            </a:r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endParaRPr lang="de-CH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8B0BC48-8B3B-00FA-25B8-B6E113DC25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3435" y="1553994"/>
            <a:ext cx="3685130" cy="2100332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CEAC643F-28BD-CEED-AD39-ECE7F7D1C0B7}"/>
              </a:ext>
            </a:extLst>
          </p:cNvPr>
          <p:cNvSpPr txBox="1"/>
          <p:nvPr/>
        </p:nvSpPr>
        <p:spPr>
          <a:xfrm rot="1055832">
            <a:off x="9027509" y="2603025"/>
            <a:ext cx="24078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err="1"/>
              <a:t>Hmm</a:t>
            </a:r>
            <a:r>
              <a:rPr lang="de-CH" dirty="0"/>
              <a:t>?  </a:t>
            </a:r>
            <a:br>
              <a:rPr lang="de-CH" dirty="0"/>
            </a:br>
            <a:r>
              <a:rPr lang="de-CH" dirty="0"/>
              <a:t>Serverpostfach</a:t>
            </a:r>
          </a:p>
          <a:p>
            <a:r>
              <a:rPr lang="de-CH" dirty="0"/>
              <a:t>Lokale Archive</a:t>
            </a:r>
          </a:p>
          <a:p>
            <a:r>
              <a:rPr lang="de-CH" dirty="0"/>
              <a:t>IMAP VS POP3 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901B5489-D700-606E-1D9E-43FB7361D8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7008" y="2281816"/>
            <a:ext cx="619004" cy="644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522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F1F0792B-BB62-53D5-D281-FC1F3D791436}"/>
              </a:ext>
            </a:extLst>
          </p:cNvPr>
          <p:cNvSpPr/>
          <p:nvPr/>
        </p:nvSpPr>
        <p:spPr>
          <a:xfrm>
            <a:off x="3108400" y="5069924"/>
            <a:ext cx="1428108" cy="378771"/>
          </a:xfrm>
          <a:prstGeom prst="roundRect">
            <a:avLst/>
          </a:prstGeom>
          <a:solidFill>
            <a:srgbClr val="CCECFF"/>
          </a:solidFill>
          <a:ln>
            <a:solidFill>
              <a:srgbClr val="CCECFF">
                <a:alpha val="65098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DB70C01-5097-D638-B75B-37084AE80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Wie funktioniert E-Mail wirklich?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EBF458A-5BC0-9CCE-96A2-20B3419F78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pPr marL="0" indent="0">
              <a:buNone/>
            </a:pPr>
            <a:r>
              <a:rPr lang="de-CH" dirty="0"/>
              <a:t>                       Ein Postfach – verschiedene Möglichkeiten, </a:t>
            </a:r>
            <a:br>
              <a:rPr lang="de-CH" dirty="0"/>
            </a:br>
            <a:r>
              <a:rPr lang="de-CH" dirty="0"/>
              <a:t>                          meine E-Mails zu lesen und zu schreiben</a:t>
            </a:r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endParaRPr lang="de-CH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4550FFE-6D60-7163-16A5-1B76749CBC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8995" y="1553141"/>
            <a:ext cx="6154009" cy="3381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361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B4697E-1118-174C-4B26-AEF0A2722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E-Mail-Architektur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3911FBD-2795-CA3B-7CC5-D69B14F5F7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6800" y="1825625"/>
            <a:ext cx="3937000" cy="4351338"/>
          </a:xfrm>
        </p:spPr>
        <p:txBody>
          <a:bodyPr>
            <a:normAutofit fontScale="92500" lnSpcReduction="20000"/>
          </a:bodyPr>
          <a:lstStyle/>
          <a:p>
            <a:r>
              <a:rPr lang="de-CH" dirty="0"/>
              <a:t>«</a:t>
            </a:r>
            <a:r>
              <a:rPr lang="de-CH" dirty="0">
                <a:highlight>
                  <a:srgbClr val="FFFF00"/>
                </a:highlight>
              </a:rPr>
              <a:t>Outlook</a:t>
            </a:r>
            <a:r>
              <a:rPr lang="de-CH" dirty="0"/>
              <a:t>» bezeichnet sowohl ein E-Mail-Programm als auch einen E-Mail-Dienst von Microsoft. </a:t>
            </a:r>
          </a:p>
          <a:p>
            <a:r>
              <a:rPr lang="de-CH" dirty="0"/>
              <a:t> «</a:t>
            </a:r>
            <a:r>
              <a:rPr lang="de-CH" dirty="0">
                <a:highlight>
                  <a:srgbClr val="FFFF00"/>
                </a:highlight>
              </a:rPr>
              <a:t>Gmail</a:t>
            </a:r>
            <a:r>
              <a:rPr lang="de-CH" dirty="0"/>
              <a:t>» kann den E-Mail-Dienst, seine App oder seine Weboberfläche meinen.</a:t>
            </a:r>
            <a:br>
              <a:rPr lang="de-CH" dirty="0"/>
            </a:br>
            <a:r>
              <a:rPr lang="de-CH" dirty="0"/>
              <a:t> </a:t>
            </a:r>
          </a:p>
          <a:p>
            <a:r>
              <a:rPr lang="de-CH" dirty="0">
                <a:solidFill>
                  <a:srgbClr val="FF0000"/>
                </a:solidFill>
              </a:rPr>
              <a:t>Genau diese Mehrdeutigkeit verwirrt viele Menschen (nicht nur SeniorInnen!!!!!) 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996ADF4-12FE-2740-7655-B46F89F0C3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306" y="1590162"/>
            <a:ext cx="5721845" cy="4502662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4A84631F-1424-E8F4-75F3-978639CB565B}"/>
              </a:ext>
            </a:extLst>
          </p:cNvPr>
          <p:cNvSpPr txBox="1"/>
          <p:nvPr/>
        </p:nvSpPr>
        <p:spPr>
          <a:xfrm>
            <a:off x="7536872" y="1126836"/>
            <a:ext cx="4402552" cy="52322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de-CH" sz="2800" dirty="0"/>
              <a:t>Verwirrung leicht gemacht: </a:t>
            </a:r>
          </a:p>
        </p:txBody>
      </p:sp>
      <p:sp>
        <p:nvSpPr>
          <p:cNvPr id="6" name="Pfeil: nach rechts 5">
            <a:extLst>
              <a:ext uri="{FF2B5EF4-FFF2-40B4-BE49-F238E27FC236}">
                <a16:creationId xmlns:a16="http://schemas.microsoft.com/office/drawing/2014/main" id="{EA3E6543-DA5F-98CF-D28D-60C3DDDD4808}"/>
              </a:ext>
            </a:extLst>
          </p:cNvPr>
          <p:cNvSpPr/>
          <p:nvPr/>
        </p:nvSpPr>
        <p:spPr>
          <a:xfrm>
            <a:off x="7247988" y="4762191"/>
            <a:ext cx="422030" cy="464234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EED75B29-A0DE-E407-E3E6-48549B75E6EB}"/>
              </a:ext>
            </a:extLst>
          </p:cNvPr>
          <p:cNvSpPr txBox="1"/>
          <p:nvPr/>
        </p:nvSpPr>
        <p:spPr>
          <a:xfrm>
            <a:off x="191032" y="5982770"/>
            <a:ext cx="1699953" cy="369332"/>
          </a:xfrm>
          <a:prstGeom prst="rect">
            <a:avLst/>
          </a:prstGeom>
          <a:solidFill>
            <a:srgbClr val="CCECFF">
              <a:alpha val="89804"/>
            </a:srgbClr>
          </a:solidFill>
          <a:ln>
            <a:solidFill>
              <a:srgbClr val="00B0F0"/>
            </a:solidFill>
          </a:ln>
        </p:spPr>
        <p:txBody>
          <a:bodyPr wrap="none" rtlCol="0">
            <a:spAutoFit/>
          </a:bodyPr>
          <a:lstStyle/>
          <a:p>
            <a:r>
              <a:rPr lang="de-CH" dirty="0"/>
              <a:t>E-Mail Anbieter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E190F1CA-C4F4-AA7E-52B8-6F4D246A8D72}"/>
              </a:ext>
            </a:extLst>
          </p:cNvPr>
          <p:cNvSpPr txBox="1"/>
          <p:nvPr/>
        </p:nvSpPr>
        <p:spPr>
          <a:xfrm>
            <a:off x="4797376" y="6015939"/>
            <a:ext cx="2065694" cy="369332"/>
          </a:xfrm>
          <a:prstGeom prst="rect">
            <a:avLst/>
          </a:prstGeom>
          <a:solidFill>
            <a:srgbClr val="FFDEBD"/>
          </a:solidFill>
          <a:ln>
            <a:solidFill>
              <a:srgbClr val="FA7D00"/>
            </a:solidFill>
          </a:ln>
        </p:spPr>
        <p:txBody>
          <a:bodyPr wrap="none" rtlCol="0">
            <a:spAutoFit/>
          </a:bodyPr>
          <a:lstStyle/>
          <a:p>
            <a:r>
              <a:rPr lang="de-CH" dirty="0"/>
              <a:t>Webmail im Broser</a:t>
            </a:r>
          </a:p>
        </p:txBody>
      </p: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00981A55-E544-8430-83A9-37811A925E5B}"/>
              </a:ext>
            </a:extLst>
          </p:cNvPr>
          <p:cNvCxnSpPr>
            <a:cxnSpLocks/>
          </p:cNvCxnSpPr>
          <p:nvPr/>
        </p:nvCxnSpPr>
        <p:spPr>
          <a:xfrm flipV="1">
            <a:off x="756306" y="5500468"/>
            <a:ext cx="284703" cy="49182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mit Pfeil 16">
            <a:extLst>
              <a:ext uri="{FF2B5EF4-FFF2-40B4-BE49-F238E27FC236}">
                <a16:creationId xmlns:a16="http://schemas.microsoft.com/office/drawing/2014/main" id="{2FF3FDE7-A08E-0B00-ACF1-59F320F6A973}"/>
              </a:ext>
            </a:extLst>
          </p:cNvPr>
          <p:cNvCxnSpPr>
            <a:cxnSpLocks/>
          </p:cNvCxnSpPr>
          <p:nvPr/>
        </p:nvCxnSpPr>
        <p:spPr>
          <a:xfrm flipV="1">
            <a:off x="371604" y="3892449"/>
            <a:ext cx="515670" cy="209984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mit Pfeil 17">
            <a:extLst>
              <a:ext uri="{FF2B5EF4-FFF2-40B4-BE49-F238E27FC236}">
                <a16:creationId xmlns:a16="http://schemas.microsoft.com/office/drawing/2014/main" id="{2B4CB17B-7F4E-2911-BD2D-EF821BC80A1C}"/>
              </a:ext>
            </a:extLst>
          </p:cNvPr>
          <p:cNvCxnSpPr>
            <a:cxnSpLocks/>
          </p:cNvCxnSpPr>
          <p:nvPr/>
        </p:nvCxnSpPr>
        <p:spPr>
          <a:xfrm flipV="1">
            <a:off x="549646" y="4672499"/>
            <a:ext cx="325650" cy="129690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mit Pfeil 18">
            <a:extLst>
              <a:ext uri="{FF2B5EF4-FFF2-40B4-BE49-F238E27FC236}">
                <a16:creationId xmlns:a16="http://schemas.microsoft.com/office/drawing/2014/main" id="{C74F0372-B9D9-CBA1-06D5-62C24108A0F3}"/>
              </a:ext>
            </a:extLst>
          </p:cNvPr>
          <p:cNvCxnSpPr>
            <a:cxnSpLocks/>
          </p:cNvCxnSpPr>
          <p:nvPr/>
        </p:nvCxnSpPr>
        <p:spPr>
          <a:xfrm flipV="1">
            <a:off x="258243" y="3010486"/>
            <a:ext cx="576106" cy="299263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mit Pfeil 23">
            <a:extLst>
              <a:ext uri="{FF2B5EF4-FFF2-40B4-BE49-F238E27FC236}">
                <a16:creationId xmlns:a16="http://schemas.microsoft.com/office/drawing/2014/main" id="{10672432-3E0F-0FA9-6921-03F80ACB0FCA}"/>
              </a:ext>
            </a:extLst>
          </p:cNvPr>
          <p:cNvCxnSpPr>
            <a:cxnSpLocks/>
          </p:cNvCxnSpPr>
          <p:nvPr/>
        </p:nvCxnSpPr>
        <p:spPr>
          <a:xfrm flipH="1">
            <a:off x="5830223" y="1954581"/>
            <a:ext cx="472516" cy="560359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mit Pfeil 26">
            <a:extLst>
              <a:ext uri="{FF2B5EF4-FFF2-40B4-BE49-F238E27FC236}">
                <a16:creationId xmlns:a16="http://schemas.microsoft.com/office/drawing/2014/main" id="{847CCB84-1FD4-C4D6-2F59-EDDC8A2C46DD}"/>
              </a:ext>
            </a:extLst>
          </p:cNvPr>
          <p:cNvCxnSpPr>
            <a:cxnSpLocks/>
          </p:cNvCxnSpPr>
          <p:nvPr/>
        </p:nvCxnSpPr>
        <p:spPr>
          <a:xfrm flipH="1" flipV="1">
            <a:off x="5877843" y="5183599"/>
            <a:ext cx="218157" cy="799171"/>
          </a:xfrm>
          <a:prstGeom prst="straightConnector1">
            <a:avLst/>
          </a:prstGeom>
          <a:ln>
            <a:solidFill>
              <a:srgbClr val="FA7D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feld 31">
            <a:extLst>
              <a:ext uri="{FF2B5EF4-FFF2-40B4-BE49-F238E27FC236}">
                <a16:creationId xmlns:a16="http://schemas.microsoft.com/office/drawing/2014/main" id="{321AF64C-3837-6ABF-5128-DC31120A5801}"/>
              </a:ext>
            </a:extLst>
          </p:cNvPr>
          <p:cNvSpPr txBox="1"/>
          <p:nvPr/>
        </p:nvSpPr>
        <p:spPr>
          <a:xfrm>
            <a:off x="5229624" y="1585249"/>
            <a:ext cx="2146229" cy="369332"/>
          </a:xfrm>
          <a:prstGeom prst="rect">
            <a:avLst/>
          </a:prstGeom>
          <a:solidFill>
            <a:srgbClr val="CDFFE6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de-CH" dirty="0"/>
              <a:t>Mail Programm/App</a:t>
            </a:r>
          </a:p>
        </p:txBody>
      </p:sp>
    </p:spTree>
    <p:extLst>
      <p:ext uri="{BB962C8B-B14F-4D97-AF65-F5344CB8AC3E}">
        <p14:creationId xmlns:p14="http://schemas.microsoft.com/office/powerpoint/2010/main" val="33953697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0924C3-106D-5D41-38E4-DCCB1C2C6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Weitere Infos???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9759F66-D14C-7DAF-88CA-0592592847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/>
              <a:t>Etwas über Protokolle IMAP, Exchange Server, Pop3 ….</a:t>
            </a:r>
            <a:br>
              <a:rPr lang="de-CH" dirty="0"/>
            </a:br>
            <a:endParaRPr lang="de-CH" dirty="0"/>
          </a:p>
          <a:p>
            <a:r>
              <a:rPr lang="de-CH" dirty="0"/>
              <a:t>Was ist der Vorteil / Nachteil von beiden?</a:t>
            </a:r>
          </a:p>
          <a:p>
            <a:endParaRPr lang="de-CH" dirty="0"/>
          </a:p>
          <a:p>
            <a:r>
              <a:rPr lang="de-CH" dirty="0"/>
              <a:t>Warum hat man nicht nur ein Protokoll (zeitliche Entwicklung)?</a:t>
            </a:r>
          </a:p>
          <a:p>
            <a:endParaRPr lang="de-CH" dirty="0"/>
          </a:p>
          <a:p>
            <a:r>
              <a:rPr lang="de-CH" dirty="0"/>
              <a:t>Was wird in naher Zukunft sicher «überleben»? </a:t>
            </a:r>
          </a:p>
        </p:txBody>
      </p:sp>
    </p:spTree>
    <p:extLst>
      <p:ext uri="{BB962C8B-B14F-4D97-AF65-F5344CB8AC3E}">
        <p14:creationId xmlns:p14="http://schemas.microsoft.com/office/powerpoint/2010/main" val="17565013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F98ACC-B407-EEDF-1497-8F1E4B9F6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tabLst>
                <a:tab pos="3411538" algn="l"/>
              </a:tabLst>
            </a:pPr>
            <a:r>
              <a:rPr lang="de-CH" sz="3600" dirty="0"/>
              <a:t>IMAP und POP3 – 	zwei Arten, E-Mails abzurufen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3B29EC3-C79A-D480-5ECF-48A694A57F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CH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EDF7D85-E651-A86F-490D-459A9E7842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380" y="2276314"/>
            <a:ext cx="9672098" cy="155009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BF68BD1B-79D7-383E-BF52-67264548BF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3380" y="3705520"/>
            <a:ext cx="10941097" cy="1550097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D175F9B9-E195-2DEC-BF84-DCC388DBB809}"/>
              </a:ext>
            </a:extLst>
          </p:cNvPr>
          <p:cNvSpPr txBox="1"/>
          <p:nvPr/>
        </p:nvSpPr>
        <p:spPr>
          <a:xfrm>
            <a:off x="1163380" y="5579634"/>
            <a:ext cx="762502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CH" sz="2800" b="1" dirty="0">
                <a:solidFill>
                  <a:srgbClr val="FF0000"/>
                </a:solidFill>
              </a:rPr>
              <a:t>        </a:t>
            </a:r>
            <a:r>
              <a:rPr lang="de-CH" sz="2800" b="1" dirty="0">
                <a:solidFill>
                  <a:srgbClr val="FF0000"/>
                </a:solidFill>
                <a:highlight>
                  <a:srgbClr val="FFFF00"/>
                </a:highlight>
              </a:rPr>
              <a:t>IMAP </a:t>
            </a:r>
            <a:r>
              <a:rPr lang="de-CH" sz="2800" b="1" dirty="0" err="1">
                <a:solidFill>
                  <a:srgbClr val="FF0000"/>
                </a:solidFill>
                <a:highlight>
                  <a:srgbClr val="FFFF00"/>
                </a:highlight>
              </a:rPr>
              <a:t>synchronisisert</a:t>
            </a:r>
            <a:r>
              <a:rPr lang="de-CH" sz="2800" b="1" dirty="0">
                <a:solidFill>
                  <a:srgbClr val="FF0000"/>
                </a:solidFill>
                <a:highlight>
                  <a:srgbClr val="FFFF00"/>
                </a:highlight>
              </a:rPr>
              <a:t> </a:t>
            </a:r>
            <a:r>
              <a:rPr lang="de-CH" sz="2800" b="1" dirty="0">
                <a:solidFill>
                  <a:srgbClr val="FF0000"/>
                </a:solidFill>
              </a:rPr>
              <a:t>                </a:t>
            </a:r>
            <a:r>
              <a:rPr lang="de-CH" sz="2800" b="1" dirty="0">
                <a:solidFill>
                  <a:srgbClr val="FF0000"/>
                </a:solidFill>
                <a:highlight>
                  <a:srgbClr val="FFFF00"/>
                </a:highlight>
              </a:rPr>
              <a:t>POP3 holt ab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DCC02235-DE1B-4F5B-D80A-950C484767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3380" y="5579634"/>
            <a:ext cx="466790" cy="419158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88C7A1B8-AA23-E23E-2F38-2A98532570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1915" y="5588432"/>
            <a:ext cx="457264" cy="514422"/>
          </a:xfrm>
          <a:prstGeom prst="rect">
            <a:avLst/>
          </a:prstGeom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89FDC661-5830-215E-F1E6-AE87FDBC0DAB}"/>
              </a:ext>
            </a:extLst>
          </p:cNvPr>
          <p:cNvSpPr txBox="1"/>
          <p:nvPr/>
        </p:nvSpPr>
        <p:spPr>
          <a:xfrm>
            <a:off x="1932813" y="6488668"/>
            <a:ext cx="3094950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de-CH" b="1" dirty="0">
                <a:solidFill>
                  <a:srgbClr val="FF0000"/>
                </a:solidFill>
              </a:rPr>
              <a:t>Vorteil</a:t>
            </a:r>
            <a:r>
              <a:rPr lang="de-CH" dirty="0"/>
              <a:t> bei Spam Behandlung</a:t>
            </a:r>
          </a:p>
        </p:txBody>
      </p:sp>
      <p:sp>
        <p:nvSpPr>
          <p:cNvPr id="17" name="Pfeil: nach unten 16">
            <a:extLst>
              <a:ext uri="{FF2B5EF4-FFF2-40B4-BE49-F238E27FC236}">
                <a16:creationId xmlns:a16="http://schemas.microsoft.com/office/drawing/2014/main" id="{1DF71D69-DADB-03D0-A972-DFCACBA3C45F}"/>
              </a:ext>
            </a:extLst>
          </p:cNvPr>
          <p:cNvSpPr/>
          <p:nvPr/>
        </p:nvSpPr>
        <p:spPr>
          <a:xfrm>
            <a:off x="3108960" y="6102854"/>
            <a:ext cx="457264" cy="324017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A6922F98-3859-28FA-B260-BE022218CA7D}"/>
              </a:ext>
            </a:extLst>
          </p:cNvPr>
          <p:cNvSpPr txBox="1"/>
          <p:nvPr/>
        </p:nvSpPr>
        <p:spPr>
          <a:xfrm>
            <a:off x="6922224" y="34706"/>
            <a:ext cx="52697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de-CH" b="1" dirty="0">
                <a:solidFill>
                  <a:srgbClr val="FF0000"/>
                </a:solidFill>
              </a:rPr>
              <a:t>IMAP</a:t>
            </a:r>
            <a:r>
              <a:rPr lang="de-CH" dirty="0"/>
              <a:t> steht für </a:t>
            </a:r>
            <a:r>
              <a:rPr lang="de-CH" b="1" dirty="0">
                <a:solidFill>
                  <a:srgbClr val="FF0000"/>
                </a:solidFill>
              </a:rPr>
              <a:t>I</a:t>
            </a:r>
            <a:r>
              <a:rPr lang="de-CH" b="1" dirty="0"/>
              <a:t>nternet </a:t>
            </a:r>
            <a:r>
              <a:rPr lang="de-CH" b="1" dirty="0">
                <a:solidFill>
                  <a:srgbClr val="FF0000"/>
                </a:solidFill>
              </a:rPr>
              <a:t>M</a:t>
            </a:r>
            <a:r>
              <a:rPr lang="de-CH" b="1" dirty="0"/>
              <a:t>essage </a:t>
            </a:r>
            <a:r>
              <a:rPr lang="de-CH" b="1" dirty="0">
                <a:solidFill>
                  <a:srgbClr val="FF0000"/>
                </a:solidFill>
              </a:rPr>
              <a:t>A</a:t>
            </a:r>
            <a:r>
              <a:rPr lang="de-CH" b="1" dirty="0"/>
              <a:t>ccess </a:t>
            </a:r>
            <a:r>
              <a:rPr lang="de-CH" b="1" dirty="0">
                <a:solidFill>
                  <a:srgbClr val="FF0000"/>
                </a:solidFill>
              </a:rPr>
              <a:t>P</a:t>
            </a:r>
            <a:r>
              <a:rPr lang="de-CH" b="1" dirty="0"/>
              <a:t>rotocol</a:t>
            </a:r>
            <a:r>
              <a:rPr lang="de-CH" dirty="0"/>
              <a:t>.</a:t>
            </a:r>
          </a:p>
          <a:p>
            <a:pPr lvl="0"/>
            <a:r>
              <a:rPr lang="de-CH" b="1" dirty="0">
                <a:solidFill>
                  <a:srgbClr val="FF0000"/>
                </a:solidFill>
              </a:rPr>
              <a:t>POP3</a:t>
            </a:r>
            <a:r>
              <a:rPr lang="de-CH" dirty="0"/>
              <a:t> steht für </a:t>
            </a:r>
            <a:r>
              <a:rPr lang="de-CH" b="1" dirty="0">
                <a:solidFill>
                  <a:srgbClr val="FF0000"/>
                </a:solidFill>
              </a:rPr>
              <a:t>P</a:t>
            </a:r>
            <a:r>
              <a:rPr lang="de-CH" b="1" dirty="0"/>
              <a:t>ost </a:t>
            </a:r>
            <a:r>
              <a:rPr lang="de-CH" b="1" dirty="0">
                <a:solidFill>
                  <a:srgbClr val="FF0000"/>
                </a:solidFill>
              </a:rPr>
              <a:t>O</a:t>
            </a:r>
            <a:r>
              <a:rPr lang="de-CH" b="1" dirty="0"/>
              <a:t>ffice </a:t>
            </a:r>
            <a:r>
              <a:rPr lang="de-CH" b="1" dirty="0">
                <a:solidFill>
                  <a:srgbClr val="FF0000"/>
                </a:solidFill>
              </a:rPr>
              <a:t>P</a:t>
            </a:r>
            <a:r>
              <a:rPr lang="de-CH" b="1" dirty="0"/>
              <a:t>rotocol (Version </a:t>
            </a:r>
            <a:r>
              <a:rPr lang="de-CH" b="1" dirty="0">
                <a:solidFill>
                  <a:srgbClr val="FF0000"/>
                </a:solidFill>
              </a:rPr>
              <a:t>3</a:t>
            </a:r>
            <a:r>
              <a:rPr lang="de-CH" b="1" dirty="0"/>
              <a:t>)</a:t>
            </a:r>
            <a:endParaRPr lang="de-CH" dirty="0"/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82737042-97FA-6041-9AE2-D0B2F699C8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55015" y="1298624"/>
            <a:ext cx="2836985" cy="1440683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1C45013A-6B21-700A-7256-5B4C83B10AC9}"/>
              </a:ext>
            </a:extLst>
          </p:cNvPr>
          <p:cNvSpPr txBox="1"/>
          <p:nvPr/>
        </p:nvSpPr>
        <p:spPr>
          <a:xfrm>
            <a:off x="6419179" y="6442986"/>
            <a:ext cx="4013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(Keine Ordnerverwaltung wie bei IMAP)</a:t>
            </a:r>
          </a:p>
        </p:txBody>
      </p:sp>
    </p:spTree>
    <p:extLst>
      <p:ext uri="{BB962C8B-B14F-4D97-AF65-F5344CB8AC3E}">
        <p14:creationId xmlns:p14="http://schemas.microsoft.com/office/powerpoint/2010/main" val="3033580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6" grpId="0" animBg="1"/>
      <p:bldP spid="17" grpId="0" animBg="1"/>
      <p:bldP spid="18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hteck 27">
            <a:extLst>
              <a:ext uri="{FF2B5EF4-FFF2-40B4-BE49-F238E27FC236}">
                <a16:creationId xmlns:a16="http://schemas.microsoft.com/office/drawing/2014/main" id="{2B352B63-78C2-82E9-D5F5-7D930A85176A}"/>
              </a:ext>
            </a:extLst>
          </p:cNvPr>
          <p:cNvSpPr/>
          <p:nvPr/>
        </p:nvSpPr>
        <p:spPr>
          <a:xfrm>
            <a:off x="5370286" y="4876800"/>
            <a:ext cx="725714" cy="476877"/>
          </a:xfrm>
          <a:prstGeom prst="rect">
            <a:avLst/>
          </a:prstGeom>
          <a:solidFill>
            <a:srgbClr val="F5FEBE"/>
          </a:solidFill>
          <a:ln>
            <a:solidFill>
              <a:srgbClr val="899F0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411B94E-5AC8-9D70-1FCC-9D83CE52E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Vorgehen Teil zum «Spam – Teil» erklären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A9DDFDD-C430-6201-7AE5-80C18EEDB7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 fontScale="62500" lnSpcReduction="20000"/>
          </a:bodyPr>
          <a:lstStyle/>
          <a:p>
            <a:r>
              <a:rPr lang="de-CH" dirty="0"/>
              <a:t>Verschiedene Mail – Arten (damit möglichst viele SeniorInnen sich angesprochen fühlen) :</a:t>
            </a:r>
            <a:br>
              <a:rPr lang="de-CH" dirty="0"/>
            </a:br>
            <a:endParaRPr lang="de-CH" dirty="0"/>
          </a:p>
          <a:p>
            <a:pPr marL="0" indent="0">
              <a:buNone/>
            </a:pPr>
            <a:br>
              <a:rPr lang="de-CH" dirty="0"/>
            </a:br>
            <a:endParaRPr lang="de-CH" dirty="0"/>
          </a:p>
          <a:p>
            <a:r>
              <a:rPr lang="de-CH" dirty="0"/>
              <a:t>Outlook (classic)</a:t>
            </a:r>
          </a:p>
          <a:p>
            <a:r>
              <a:rPr lang="de-CH" dirty="0"/>
              <a:t>Outlook (</a:t>
            </a:r>
            <a:r>
              <a:rPr lang="de-CH" dirty="0" err="1"/>
              <a:t>new</a:t>
            </a:r>
            <a:r>
              <a:rPr lang="de-CH" dirty="0"/>
              <a:t>)</a:t>
            </a:r>
          </a:p>
          <a:p>
            <a:r>
              <a:rPr lang="de-CH" dirty="0"/>
              <a:t>Thunderbird</a:t>
            </a:r>
          </a:p>
          <a:p>
            <a:r>
              <a:rPr lang="de-CH" dirty="0"/>
              <a:t>Gmail</a:t>
            </a:r>
          </a:p>
          <a:p>
            <a:r>
              <a:rPr lang="de-CH" dirty="0"/>
              <a:t>GMX</a:t>
            </a:r>
          </a:p>
          <a:p>
            <a:pPr marL="0" indent="0">
              <a:buNone/>
            </a:pPr>
            <a:br>
              <a:rPr lang="de-CH" dirty="0"/>
            </a:br>
            <a:br>
              <a:rPr lang="de-CH" dirty="0"/>
            </a:br>
            <a:endParaRPr lang="de-CH" dirty="0"/>
          </a:p>
          <a:p>
            <a:r>
              <a:rPr lang="de-CH" dirty="0"/>
              <a:t>Webmail VS  Mail Programm/App  =&gt;   auch   </a:t>
            </a:r>
            <a:r>
              <a:rPr lang="de-CH" b="1" dirty="0"/>
              <a:t>PWA</a:t>
            </a:r>
            <a:r>
              <a:rPr lang="de-CH" dirty="0"/>
              <a:t>    einführen!</a:t>
            </a:r>
            <a:br>
              <a:rPr lang="de-CH" dirty="0"/>
            </a:br>
            <a:endParaRPr lang="de-CH" dirty="0"/>
          </a:p>
          <a:p>
            <a:r>
              <a:rPr lang="de-CH" dirty="0"/>
              <a:t>Beispiel für Phishing (im Rahmen von Spam) </a:t>
            </a:r>
          </a:p>
          <a:p>
            <a:endParaRPr lang="de-CH" dirty="0"/>
          </a:p>
          <a:p>
            <a:endParaRPr lang="de-CH" dirty="0"/>
          </a:p>
          <a:p>
            <a:endParaRPr lang="de-CH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F355A0DE-8AE4-14F4-11A6-233078EA878B}"/>
              </a:ext>
            </a:extLst>
          </p:cNvPr>
          <p:cNvSpPr txBox="1"/>
          <p:nvPr/>
        </p:nvSpPr>
        <p:spPr>
          <a:xfrm>
            <a:off x="1107789" y="2180874"/>
            <a:ext cx="2146229" cy="369332"/>
          </a:xfrm>
          <a:prstGeom prst="rect">
            <a:avLst/>
          </a:prstGeom>
          <a:solidFill>
            <a:srgbClr val="CDFFE6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de-CH" dirty="0"/>
              <a:t>Mail Programm/App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E3C50E33-9E52-1E99-D2D3-8B918E5D1AEF}"/>
              </a:ext>
            </a:extLst>
          </p:cNvPr>
          <p:cNvSpPr txBox="1"/>
          <p:nvPr/>
        </p:nvSpPr>
        <p:spPr>
          <a:xfrm>
            <a:off x="6271062" y="2610358"/>
            <a:ext cx="2642455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de-CH" dirty="0"/>
              <a:t>Outlook.com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de-CH" dirty="0"/>
              <a:t>Webmail </a:t>
            </a:r>
            <a:r>
              <a:rPr lang="de-CH" dirty="0" err="1"/>
              <a:t>Datazug</a:t>
            </a:r>
            <a:endParaRPr lang="de-CH" dirty="0"/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de-CH" dirty="0"/>
              <a:t>Gmail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de-CH" dirty="0"/>
              <a:t>GMX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de-CH" dirty="0"/>
              <a:t>Bluewin Mail/Webmail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de-CH" dirty="0" err="1"/>
              <a:t>Datazug</a:t>
            </a:r>
            <a:endParaRPr lang="de-CH" dirty="0"/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de-CH" dirty="0"/>
              <a:t>Hostpoint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D7009E7C-9152-FF39-0593-059484AFBCEB}"/>
              </a:ext>
            </a:extLst>
          </p:cNvPr>
          <p:cNvSpPr txBox="1"/>
          <p:nvPr/>
        </p:nvSpPr>
        <p:spPr>
          <a:xfrm>
            <a:off x="6271062" y="2113406"/>
            <a:ext cx="2065694" cy="369332"/>
          </a:xfrm>
          <a:prstGeom prst="rect">
            <a:avLst/>
          </a:prstGeom>
          <a:solidFill>
            <a:srgbClr val="FFDEBD"/>
          </a:solidFill>
          <a:ln>
            <a:solidFill>
              <a:srgbClr val="FA7D00"/>
            </a:solidFill>
          </a:ln>
        </p:spPr>
        <p:txBody>
          <a:bodyPr wrap="none" rtlCol="0">
            <a:spAutoFit/>
          </a:bodyPr>
          <a:lstStyle/>
          <a:p>
            <a:r>
              <a:rPr lang="de-CH" dirty="0"/>
              <a:t>Webmail im Broser</a:t>
            </a:r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65EEAD65-4102-8912-13FB-AA92E32A318E}"/>
              </a:ext>
            </a:extLst>
          </p:cNvPr>
          <p:cNvSpPr/>
          <p:nvPr/>
        </p:nvSpPr>
        <p:spPr>
          <a:xfrm>
            <a:off x="4129" y="0"/>
            <a:ext cx="558579" cy="553403"/>
          </a:xfrm>
          <a:custGeom>
            <a:avLst/>
            <a:gdLst>
              <a:gd name="csX0" fmla="*/ 633 w 558579"/>
              <a:gd name="csY0" fmla="*/ 553403 h 553403"/>
              <a:gd name="csX1" fmla="*/ 558579 w 558579"/>
              <a:gd name="csY1" fmla="*/ 0 h 553403"/>
              <a:gd name="csX2" fmla="*/ 414 w 558579"/>
              <a:gd name="csY2" fmla="*/ 0 h 553403"/>
              <a:gd name="csX3" fmla="*/ 633 w 558579"/>
              <a:gd name="csY3" fmla="*/ 553403 h 5534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558579" h="553403">
                <a:moveTo>
                  <a:pt x="633" y="553403"/>
                </a:moveTo>
                <a:lnTo>
                  <a:pt x="558579" y="0"/>
                </a:lnTo>
                <a:lnTo>
                  <a:pt x="414" y="0"/>
                </a:lnTo>
                <a:cubicBezTo>
                  <a:pt x="-1100" y="182880"/>
                  <a:pt x="2147" y="370523"/>
                  <a:pt x="633" y="553403"/>
                </a:cubicBezTo>
                <a:close/>
              </a:path>
            </a:pathLst>
          </a:custGeom>
          <a:solidFill>
            <a:srgbClr val="99FFCC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2" name="Freihandform: Form 11">
            <a:extLst>
              <a:ext uri="{FF2B5EF4-FFF2-40B4-BE49-F238E27FC236}">
                <a16:creationId xmlns:a16="http://schemas.microsoft.com/office/drawing/2014/main" id="{08BE7E21-F01F-8550-BAB9-50B12D84BEB9}"/>
              </a:ext>
            </a:extLst>
          </p:cNvPr>
          <p:cNvSpPr/>
          <p:nvPr/>
        </p:nvSpPr>
        <p:spPr>
          <a:xfrm rot="5400000">
            <a:off x="11636009" y="-2588"/>
            <a:ext cx="558579" cy="553403"/>
          </a:xfrm>
          <a:custGeom>
            <a:avLst/>
            <a:gdLst>
              <a:gd name="csX0" fmla="*/ 633 w 558579"/>
              <a:gd name="csY0" fmla="*/ 553403 h 553403"/>
              <a:gd name="csX1" fmla="*/ 558579 w 558579"/>
              <a:gd name="csY1" fmla="*/ 0 h 553403"/>
              <a:gd name="csX2" fmla="*/ 414 w 558579"/>
              <a:gd name="csY2" fmla="*/ 0 h 553403"/>
              <a:gd name="csX3" fmla="*/ 633 w 558579"/>
              <a:gd name="csY3" fmla="*/ 553403 h 5534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558579" h="553403">
                <a:moveTo>
                  <a:pt x="633" y="553403"/>
                </a:moveTo>
                <a:lnTo>
                  <a:pt x="558579" y="0"/>
                </a:lnTo>
                <a:lnTo>
                  <a:pt x="414" y="0"/>
                </a:lnTo>
                <a:cubicBezTo>
                  <a:pt x="-1100" y="182880"/>
                  <a:pt x="2147" y="370523"/>
                  <a:pt x="633" y="553403"/>
                </a:cubicBezTo>
                <a:close/>
              </a:path>
            </a:pathLst>
          </a:custGeom>
          <a:solidFill>
            <a:srgbClr val="FFDEBD"/>
          </a:solidFill>
          <a:ln>
            <a:solidFill>
              <a:srgbClr val="FA7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6F9389D9-E1C9-4BDF-B1F5-865B6ECAED4F}"/>
              </a:ext>
            </a:extLst>
          </p:cNvPr>
          <p:cNvCxnSpPr>
            <a:cxnSpLocks/>
          </p:cNvCxnSpPr>
          <p:nvPr/>
        </p:nvCxnSpPr>
        <p:spPr>
          <a:xfrm flipV="1">
            <a:off x="2206171" y="3343676"/>
            <a:ext cx="3889829" cy="459067"/>
          </a:xfrm>
          <a:prstGeom prst="straightConnector1">
            <a:avLst/>
          </a:prstGeom>
          <a:ln w="38100">
            <a:solidFill>
              <a:srgbClr val="7030A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B01B96C0-DFED-8AAA-2313-995CA6AA7CAC}"/>
              </a:ext>
            </a:extLst>
          </p:cNvPr>
          <p:cNvCxnSpPr>
            <a:cxnSpLocks/>
          </p:cNvCxnSpPr>
          <p:nvPr/>
        </p:nvCxnSpPr>
        <p:spPr>
          <a:xfrm flipV="1">
            <a:off x="2180903" y="3626020"/>
            <a:ext cx="3915097" cy="476877"/>
          </a:xfrm>
          <a:prstGeom prst="straightConnector1">
            <a:avLst/>
          </a:prstGeom>
          <a:ln w="38100">
            <a:solidFill>
              <a:srgbClr val="7030A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E489CE34-5F86-9C62-28D4-F57E81D1D47D}"/>
              </a:ext>
            </a:extLst>
          </p:cNvPr>
          <p:cNvCxnSpPr>
            <a:cxnSpLocks/>
          </p:cNvCxnSpPr>
          <p:nvPr/>
        </p:nvCxnSpPr>
        <p:spPr>
          <a:xfrm flipV="1">
            <a:off x="2565532" y="2722054"/>
            <a:ext cx="3705530" cy="509926"/>
          </a:xfrm>
          <a:prstGeom prst="straightConnector1">
            <a:avLst/>
          </a:prstGeom>
          <a:ln w="38100">
            <a:solidFill>
              <a:srgbClr val="7030A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mit Pfeil 17">
            <a:extLst>
              <a:ext uri="{FF2B5EF4-FFF2-40B4-BE49-F238E27FC236}">
                <a16:creationId xmlns:a16="http://schemas.microsoft.com/office/drawing/2014/main" id="{CABAC931-5AE2-FDD9-48D1-391A41C87B4E}"/>
              </a:ext>
            </a:extLst>
          </p:cNvPr>
          <p:cNvCxnSpPr>
            <a:cxnSpLocks/>
          </p:cNvCxnSpPr>
          <p:nvPr/>
        </p:nvCxnSpPr>
        <p:spPr>
          <a:xfrm flipV="1">
            <a:off x="2909775" y="2735606"/>
            <a:ext cx="3361287" cy="152172"/>
          </a:xfrm>
          <a:prstGeom prst="straightConnector1">
            <a:avLst/>
          </a:prstGeom>
          <a:ln w="38100">
            <a:solidFill>
              <a:srgbClr val="7030A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mit Pfeil 19">
            <a:extLst>
              <a:ext uri="{FF2B5EF4-FFF2-40B4-BE49-F238E27FC236}">
                <a16:creationId xmlns:a16="http://schemas.microsoft.com/office/drawing/2014/main" id="{AFFF91E2-61A5-84E0-BD31-58C26622DF40}"/>
              </a:ext>
            </a:extLst>
          </p:cNvPr>
          <p:cNvCxnSpPr>
            <a:cxnSpLocks/>
          </p:cNvCxnSpPr>
          <p:nvPr/>
        </p:nvCxnSpPr>
        <p:spPr>
          <a:xfrm>
            <a:off x="8309139" y="5992105"/>
            <a:ext cx="1141407" cy="0"/>
          </a:xfrm>
          <a:prstGeom prst="straightConnector1">
            <a:avLst/>
          </a:prstGeom>
          <a:ln w="38100">
            <a:solidFill>
              <a:srgbClr val="7030A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feld 21">
            <a:extLst>
              <a:ext uri="{FF2B5EF4-FFF2-40B4-BE49-F238E27FC236}">
                <a16:creationId xmlns:a16="http://schemas.microsoft.com/office/drawing/2014/main" id="{F4662F76-69CA-52E5-D2CD-4EC1F94E7BC5}"/>
              </a:ext>
            </a:extLst>
          </p:cNvPr>
          <p:cNvSpPr txBox="1"/>
          <p:nvPr/>
        </p:nvSpPr>
        <p:spPr>
          <a:xfrm>
            <a:off x="8336756" y="5602514"/>
            <a:ext cx="1145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Legende: 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FB0745E9-22FC-FAFA-2F92-729CEA6383EE}"/>
              </a:ext>
            </a:extLst>
          </p:cNvPr>
          <p:cNvSpPr txBox="1"/>
          <p:nvPr/>
        </p:nvSpPr>
        <p:spPr>
          <a:xfrm>
            <a:off x="9664813" y="5807439"/>
            <a:ext cx="21128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Herausforderungen</a:t>
            </a:r>
            <a:br>
              <a:rPr lang="de-CH" dirty="0"/>
            </a:br>
            <a:r>
              <a:rPr lang="de-CH" dirty="0"/>
              <a:t>(</a:t>
            </a:r>
            <a:r>
              <a:rPr lang="de-CH" dirty="0" err="1"/>
              <a:t>challanges</a:t>
            </a:r>
            <a:r>
              <a:rPr lang="de-CH" dirty="0"/>
              <a:t>)  </a:t>
            </a:r>
          </a:p>
        </p:txBody>
      </p:sp>
      <p:sp>
        <p:nvSpPr>
          <p:cNvPr id="27" name="Freihandform: Form 26">
            <a:extLst>
              <a:ext uri="{FF2B5EF4-FFF2-40B4-BE49-F238E27FC236}">
                <a16:creationId xmlns:a16="http://schemas.microsoft.com/office/drawing/2014/main" id="{BC55951E-5AE9-DDFF-0248-C8854AE15A72}"/>
              </a:ext>
            </a:extLst>
          </p:cNvPr>
          <p:cNvSpPr/>
          <p:nvPr/>
        </p:nvSpPr>
        <p:spPr>
          <a:xfrm rot="13555075">
            <a:off x="7313001" y="-276701"/>
            <a:ext cx="558579" cy="553403"/>
          </a:xfrm>
          <a:custGeom>
            <a:avLst/>
            <a:gdLst>
              <a:gd name="csX0" fmla="*/ 633 w 558579"/>
              <a:gd name="csY0" fmla="*/ 553403 h 553403"/>
              <a:gd name="csX1" fmla="*/ 558579 w 558579"/>
              <a:gd name="csY1" fmla="*/ 0 h 553403"/>
              <a:gd name="csX2" fmla="*/ 414 w 558579"/>
              <a:gd name="csY2" fmla="*/ 0 h 553403"/>
              <a:gd name="csX3" fmla="*/ 633 w 558579"/>
              <a:gd name="csY3" fmla="*/ 553403 h 5534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558579" h="553403">
                <a:moveTo>
                  <a:pt x="633" y="553403"/>
                </a:moveTo>
                <a:lnTo>
                  <a:pt x="558579" y="0"/>
                </a:lnTo>
                <a:lnTo>
                  <a:pt x="414" y="0"/>
                </a:lnTo>
                <a:cubicBezTo>
                  <a:pt x="-1100" y="182880"/>
                  <a:pt x="2147" y="370523"/>
                  <a:pt x="633" y="553403"/>
                </a:cubicBezTo>
                <a:close/>
              </a:path>
            </a:pathLst>
          </a:custGeom>
          <a:solidFill>
            <a:srgbClr val="F5FEBE"/>
          </a:solidFill>
          <a:ln>
            <a:solidFill>
              <a:srgbClr val="899F0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85950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5" grpId="0" animBg="1"/>
      <p:bldP spid="6" grpId="0"/>
      <p:bldP spid="8" grpId="0" animBg="1"/>
      <p:bldP spid="10" grpId="0" animBg="1"/>
      <p:bldP spid="12" grpId="0" animBg="1"/>
      <p:bldP spid="22" grpId="0"/>
      <p:bldP spid="24" grpId="0"/>
      <p:bldP spid="2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E4AE8F-60AA-4053-3213-77836892A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In Outlook (classic) - 1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50BD31B-5E95-AB9B-EDBF-388EF28E4F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/>
              <a:t>Ausgangslage:</a:t>
            </a:r>
          </a:p>
          <a:p>
            <a:endParaRPr lang="de-CH" dirty="0"/>
          </a:p>
          <a:p>
            <a:r>
              <a:rPr lang="de-CH" dirty="0">
                <a:solidFill>
                  <a:srgbClr val="FF0000"/>
                </a:solidFill>
              </a:rPr>
              <a:t>Water Blitz</a:t>
            </a:r>
            <a:br>
              <a:rPr lang="de-CH" dirty="0"/>
            </a:br>
            <a:r>
              <a:rPr lang="de-CH" dirty="0"/>
              <a:t>ist Spam</a:t>
            </a:r>
            <a:br>
              <a:rPr lang="de-CH" dirty="0"/>
            </a:br>
            <a:endParaRPr lang="de-CH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F634CB0-A01F-5B17-39EB-0444B69177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9218" y="2049743"/>
            <a:ext cx="8432782" cy="4808257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8E74C659-EE53-B559-6AD9-03F49A6FD035}"/>
              </a:ext>
            </a:extLst>
          </p:cNvPr>
          <p:cNvSpPr/>
          <p:nvPr/>
        </p:nvSpPr>
        <p:spPr>
          <a:xfrm>
            <a:off x="5467350" y="3190875"/>
            <a:ext cx="3009900" cy="67627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34EC1139-6055-1A33-3D46-8FD017FE28BA}"/>
              </a:ext>
            </a:extLst>
          </p:cNvPr>
          <p:cNvCxnSpPr>
            <a:cxnSpLocks/>
          </p:cNvCxnSpPr>
          <p:nvPr/>
        </p:nvCxnSpPr>
        <p:spPr>
          <a:xfrm>
            <a:off x="3171825" y="3105150"/>
            <a:ext cx="2295525" cy="323850"/>
          </a:xfrm>
          <a:prstGeom prst="straightConnector1">
            <a:avLst/>
          </a:prstGeom>
          <a:ln w="57150">
            <a:solidFill>
              <a:srgbClr val="FF252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Freihandform: Form 3">
            <a:extLst>
              <a:ext uri="{FF2B5EF4-FFF2-40B4-BE49-F238E27FC236}">
                <a16:creationId xmlns:a16="http://schemas.microsoft.com/office/drawing/2014/main" id="{19552EEB-DFA3-1A0F-E7C7-D22DBFDEDB69}"/>
              </a:ext>
            </a:extLst>
          </p:cNvPr>
          <p:cNvSpPr/>
          <p:nvPr/>
        </p:nvSpPr>
        <p:spPr>
          <a:xfrm>
            <a:off x="4129" y="0"/>
            <a:ext cx="558579" cy="553403"/>
          </a:xfrm>
          <a:custGeom>
            <a:avLst/>
            <a:gdLst>
              <a:gd name="csX0" fmla="*/ 633 w 558579"/>
              <a:gd name="csY0" fmla="*/ 553403 h 553403"/>
              <a:gd name="csX1" fmla="*/ 558579 w 558579"/>
              <a:gd name="csY1" fmla="*/ 0 h 553403"/>
              <a:gd name="csX2" fmla="*/ 414 w 558579"/>
              <a:gd name="csY2" fmla="*/ 0 h 553403"/>
              <a:gd name="csX3" fmla="*/ 633 w 558579"/>
              <a:gd name="csY3" fmla="*/ 553403 h 5534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558579" h="553403">
                <a:moveTo>
                  <a:pt x="633" y="553403"/>
                </a:moveTo>
                <a:lnTo>
                  <a:pt x="558579" y="0"/>
                </a:lnTo>
                <a:lnTo>
                  <a:pt x="414" y="0"/>
                </a:lnTo>
                <a:cubicBezTo>
                  <a:pt x="-1100" y="182880"/>
                  <a:pt x="2147" y="370523"/>
                  <a:pt x="633" y="553403"/>
                </a:cubicBezTo>
                <a:close/>
              </a:path>
            </a:pathLst>
          </a:custGeom>
          <a:solidFill>
            <a:srgbClr val="99FFCC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853327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4F56C7-92C3-A954-721F-F85B6AF99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In Outlook (classic) - 2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1EA9112-40F1-37FF-892E-E5F8D35F90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/>
              <a:t>Spam-Mail</a:t>
            </a:r>
            <a:br>
              <a:rPr lang="de-CH" dirty="0"/>
            </a:br>
            <a:r>
              <a:rPr lang="de-CH" dirty="0"/>
              <a:t>(Water Blitz)</a:t>
            </a:r>
            <a:br>
              <a:rPr lang="de-CH" dirty="0"/>
            </a:br>
            <a:r>
              <a:rPr lang="de-CH" dirty="0"/>
              <a:t>mit rechter Maus</a:t>
            </a:r>
            <a:br>
              <a:rPr lang="de-CH" dirty="0"/>
            </a:br>
            <a:r>
              <a:rPr lang="de-CH" dirty="0"/>
              <a:t>anklicken</a:t>
            </a:r>
          </a:p>
          <a:p>
            <a:r>
              <a:rPr lang="de-CH" dirty="0">
                <a:solidFill>
                  <a:srgbClr val="FF0000"/>
                </a:solidFill>
              </a:rPr>
              <a:t>Junk-E-Mail</a:t>
            </a:r>
          </a:p>
          <a:p>
            <a:r>
              <a:rPr lang="de-CH" dirty="0">
                <a:solidFill>
                  <a:srgbClr val="FF0000"/>
                </a:solidFill>
              </a:rPr>
              <a:t>Absender sperren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3B18E1E3-5A56-EC3B-96B4-2D766A0DA7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8078" y="1825625"/>
            <a:ext cx="5544760" cy="4934395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C54757A6-91F2-3E82-F445-DF9C453C2DB6}"/>
              </a:ext>
            </a:extLst>
          </p:cNvPr>
          <p:cNvSpPr/>
          <p:nvPr/>
        </p:nvSpPr>
        <p:spPr>
          <a:xfrm>
            <a:off x="6734175" y="4953000"/>
            <a:ext cx="1323975" cy="3048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F654D2AE-AADD-A5B2-91EE-B30DD9D2A91C}"/>
              </a:ext>
            </a:extLst>
          </p:cNvPr>
          <p:cNvSpPr/>
          <p:nvPr/>
        </p:nvSpPr>
        <p:spPr>
          <a:xfrm>
            <a:off x="8080458" y="4953000"/>
            <a:ext cx="1323975" cy="3048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5" name="Freihandform: Form 4">
            <a:extLst>
              <a:ext uri="{FF2B5EF4-FFF2-40B4-BE49-F238E27FC236}">
                <a16:creationId xmlns:a16="http://schemas.microsoft.com/office/drawing/2014/main" id="{EB38CF07-6369-39F8-B168-6802F75CDFD6}"/>
              </a:ext>
            </a:extLst>
          </p:cNvPr>
          <p:cNvSpPr/>
          <p:nvPr/>
        </p:nvSpPr>
        <p:spPr>
          <a:xfrm>
            <a:off x="4129" y="0"/>
            <a:ext cx="558579" cy="553403"/>
          </a:xfrm>
          <a:custGeom>
            <a:avLst/>
            <a:gdLst>
              <a:gd name="csX0" fmla="*/ 633 w 558579"/>
              <a:gd name="csY0" fmla="*/ 553403 h 553403"/>
              <a:gd name="csX1" fmla="*/ 558579 w 558579"/>
              <a:gd name="csY1" fmla="*/ 0 h 553403"/>
              <a:gd name="csX2" fmla="*/ 414 w 558579"/>
              <a:gd name="csY2" fmla="*/ 0 h 553403"/>
              <a:gd name="csX3" fmla="*/ 633 w 558579"/>
              <a:gd name="csY3" fmla="*/ 553403 h 5534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558579" h="553403">
                <a:moveTo>
                  <a:pt x="633" y="553403"/>
                </a:moveTo>
                <a:lnTo>
                  <a:pt x="558579" y="0"/>
                </a:lnTo>
                <a:lnTo>
                  <a:pt x="414" y="0"/>
                </a:lnTo>
                <a:cubicBezTo>
                  <a:pt x="-1100" y="182880"/>
                  <a:pt x="2147" y="370523"/>
                  <a:pt x="633" y="553403"/>
                </a:cubicBezTo>
                <a:close/>
              </a:path>
            </a:pathLst>
          </a:custGeom>
          <a:solidFill>
            <a:srgbClr val="99FFCC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713329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ADFE2F-D535-CCA3-C9A5-DE9343596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In Outlook (classic) - 3</a:t>
            </a:r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DE4DF6C4-A3BE-94F4-824B-9BEEFAB1C0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05650" y="1690688"/>
            <a:ext cx="5142626" cy="4471987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373BE632-592C-FC95-B5C7-FF38A3FF74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690688"/>
            <a:ext cx="5142626" cy="4605337"/>
          </a:xfrm>
          <a:prstGeom prst="rect">
            <a:avLst/>
          </a:prstGeom>
        </p:spPr>
      </p:pic>
      <p:sp>
        <p:nvSpPr>
          <p:cNvPr id="8" name="Pfeil: nach rechts 7">
            <a:extLst>
              <a:ext uri="{FF2B5EF4-FFF2-40B4-BE49-F238E27FC236}">
                <a16:creationId xmlns:a16="http://schemas.microsoft.com/office/drawing/2014/main" id="{53887F5C-7D6C-A885-55BF-A3A589086488}"/>
              </a:ext>
            </a:extLst>
          </p:cNvPr>
          <p:cNvSpPr/>
          <p:nvPr/>
        </p:nvSpPr>
        <p:spPr>
          <a:xfrm rot="21107676">
            <a:off x="5071189" y="1783716"/>
            <a:ext cx="1819273" cy="124777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/>
              <a:t>Spam-Mail </a:t>
            </a:r>
            <a:br>
              <a:rPr lang="de-CH" dirty="0"/>
            </a:br>
            <a:r>
              <a:rPr lang="de-CH" dirty="0"/>
              <a:t>ist «weg»!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855AE75E-9C52-8A15-713A-3885B9C2A261}"/>
              </a:ext>
            </a:extLst>
          </p:cNvPr>
          <p:cNvSpPr/>
          <p:nvPr/>
        </p:nvSpPr>
        <p:spPr>
          <a:xfrm>
            <a:off x="11153775" y="3505200"/>
            <a:ext cx="1294527" cy="7810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4" name="Multiplikationszeichen 3">
            <a:extLst>
              <a:ext uri="{FF2B5EF4-FFF2-40B4-BE49-F238E27FC236}">
                <a16:creationId xmlns:a16="http://schemas.microsoft.com/office/drawing/2014/main" id="{45E77B37-6646-99B3-E16F-D83BBB931DD4}"/>
              </a:ext>
            </a:extLst>
          </p:cNvPr>
          <p:cNvSpPr/>
          <p:nvPr/>
        </p:nvSpPr>
        <p:spPr>
          <a:xfrm>
            <a:off x="6970193" y="2051809"/>
            <a:ext cx="383382" cy="247333"/>
          </a:xfrm>
          <a:prstGeom prst="mathMultiply">
            <a:avLst/>
          </a:prstGeom>
          <a:solidFill>
            <a:srgbClr val="FF25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71FF5631-9366-94D3-926C-586E09889AE4}"/>
              </a:ext>
            </a:extLst>
          </p:cNvPr>
          <p:cNvSpPr/>
          <p:nvPr/>
        </p:nvSpPr>
        <p:spPr>
          <a:xfrm>
            <a:off x="638174" y="2103120"/>
            <a:ext cx="3509964" cy="56864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6" name="Freihandform: Form 5">
            <a:extLst>
              <a:ext uri="{FF2B5EF4-FFF2-40B4-BE49-F238E27FC236}">
                <a16:creationId xmlns:a16="http://schemas.microsoft.com/office/drawing/2014/main" id="{349B6D2D-2C24-AF83-15E0-55C3C903B44F}"/>
              </a:ext>
            </a:extLst>
          </p:cNvPr>
          <p:cNvSpPr/>
          <p:nvPr/>
        </p:nvSpPr>
        <p:spPr>
          <a:xfrm>
            <a:off x="4129" y="0"/>
            <a:ext cx="558579" cy="553403"/>
          </a:xfrm>
          <a:custGeom>
            <a:avLst/>
            <a:gdLst>
              <a:gd name="csX0" fmla="*/ 633 w 558579"/>
              <a:gd name="csY0" fmla="*/ 553403 h 553403"/>
              <a:gd name="csX1" fmla="*/ 558579 w 558579"/>
              <a:gd name="csY1" fmla="*/ 0 h 553403"/>
              <a:gd name="csX2" fmla="*/ 414 w 558579"/>
              <a:gd name="csY2" fmla="*/ 0 h 553403"/>
              <a:gd name="csX3" fmla="*/ 633 w 558579"/>
              <a:gd name="csY3" fmla="*/ 553403 h 5534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558579" h="553403">
                <a:moveTo>
                  <a:pt x="633" y="553403"/>
                </a:moveTo>
                <a:lnTo>
                  <a:pt x="558579" y="0"/>
                </a:lnTo>
                <a:lnTo>
                  <a:pt x="414" y="0"/>
                </a:lnTo>
                <a:cubicBezTo>
                  <a:pt x="-1100" y="182880"/>
                  <a:pt x="2147" y="370523"/>
                  <a:pt x="633" y="553403"/>
                </a:cubicBezTo>
                <a:close/>
              </a:path>
            </a:pathLst>
          </a:custGeom>
          <a:solidFill>
            <a:srgbClr val="99FFCC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85C32695-8FC3-869B-09E8-3756A4458291}"/>
              </a:ext>
            </a:extLst>
          </p:cNvPr>
          <p:cNvSpPr txBox="1"/>
          <p:nvPr/>
        </p:nvSpPr>
        <p:spPr>
          <a:xfrm>
            <a:off x="838200" y="6405903"/>
            <a:ext cx="11121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b="1" dirty="0"/>
              <a:t>Frage: </a:t>
            </a:r>
            <a:r>
              <a:rPr lang="de-CH" dirty="0"/>
              <a:t>Ist diese Nachricht jetzt wirklich weg – oder finden wir sie möglicherweise an einem anderen Ort wieder?</a:t>
            </a:r>
          </a:p>
        </p:txBody>
      </p:sp>
    </p:spTree>
    <p:extLst>
      <p:ext uri="{BB962C8B-B14F-4D97-AF65-F5344CB8AC3E}">
        <p14:creationId xmlns:p14="http://schemas.microsoft.com/office/powerpoint/2010/main" val="396986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0C8387-FEB3-9B31-366E-B9D5EF9ED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Webmail Datazug- 1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DF23E76-7280-BD67-4ED6-56AA7E3C6E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/>
              <a:t>Ausgangslage:</a:t>
            </a:r>
          </a:p>
          <a:p>
            <a:endParaRPr lang="de-CH" dirty="0"/>
          </a:p>
          <a:p>
            <a:r>
              <a:rPr lang="de-CH" dirty="0">
                <a:solidFill>
                  <a:srgbClr val="FF0000"/>
                </a:solidFill>
              </a:rPr>
              <a:t>Erwin Mathis</a:t>
            </a:r>
            <a:br>
              <a:rPr lang="de-CH" dirty="0"/>
            </a:br>
            <a:r>
              <a:rPr lang="de-CH" dirty="0"/>
              <a:t>ist Spam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6BA350B-BAFC-B86B-B52A-6ECEBA9363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9587" y="1690688"/>
            <a:ext cx="7828140" cy="5032375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68C846D4-AD76-DBEE-68B0-6C21F99AA7E9}"/>
              </a:ext>
            </a:extLst>
          </p:cNvPr>
          <p:cNvSpPr/>
          <p:nvPr/>
        </p:nvSpPr>
        <p:spPr>
          <a:xfrm>
            <a:off x="4228796" y="4525489"/>
            <a:ext cx="3009900" cy="67627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1DC8CD34-3B96-CDE5-B7C4-707663E49988}"/>
              </a:ext>
            </a:extLst>
          </p:cNvPr>
          <p:cNvCxnSpPr>
            <a:cxnSpLocks/>
          </p:cNvCxnSpPr>
          <p:nvPr/>
        </p:nvCxnSpPr>
        <p:spPr>
          <a:xfrm>
            <a:off x="3171825" y="3105150"/>
            <a:ext cx="1147762" cy="1583582"/>
          </a:xfrm>
          <a:prstGeom prst="straightConnector1">
            <a:avLst/>
          </a:prstGeom>
          <a:ln w="57150">
            <a:solidFill>
              <a:srgbClr val="FF252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Freihandform: Form 3">
            <a:extLst>
              <a:ext uri="{FF2B5EF4-FFF2-40B4-BE49-F238E27FC236}">
                <a16:creationId xmlns:a16="http://schemas.microsoft.com/office/drawing/2014/main" id="{A8D60173-2C00-DE5A-A62E-C7FDAB7330C8}"/>
              </a:ext>
            </a:extLst>
          </p:cNvPr>
          <p:cNvSpPr/>
          <p:nvPr/>
        </p:nvSpPr>
        <p:spPr>
          <a:xfrm rot="5400000">
            <a:off x="11636009" y="-2588"/>
            <a:ext cx="558579" cy="553403"/>
          </a:xfrm>
          <a:custGeom>
            <a:avLst/>
            <a:gdLst>
              <a:gd name="csX0" fmla="*/ 633 w 558579"/>
              <a:gd name="csY0" fmla="*/ 553403 h 553403"/>
              <a:gd name="csX1" fmla="*/ 558579 w 558579"/>
              <a:gd name="csY1" fmla="*/ 0 h 553403"/>
              <a:gd name="csX2" fmla="*/ 414 w 558579"/>
              <a:gd name="csY2" fmla="*/ 0 h 553403"/>
              <a:gd name="csX3" fmla="*/ 633 w 558579"/>
              <a:gd name="csY3" fmla="*/ 553403 h 5534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558579" h="553403">
                <a:moveTo>
                  <a:pt x="633" y="553403"/>
                </a:moveTo>
                <a:lnTo>
                  <a:pt x="558579" y="0"/>
                </a:lnTo>
                <a:lnTo>
                  <a:pt x="414" y="0"/>
                </a:lnTo>
                <a:cubicBezTo>
                  <a:pt x="-1100" y="182880"/>
                  <a:pt x="2147" y="370523"/>
                  <a:pt x="633" y="553403"/>
                </a:cubicBezTo>
                <a:close/>
              </a:path>
            </a:pathLst>
          </a:custGeom>
          <a:solidFill>
            <a:srgbClr val="FFDEBD"/>
          </a:solidFill>
          <a:ln>
            <a:solidFill>
              <a:srgbClr val="FA7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69764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5EC48F-D032-12DB-12A7-E6167E6C7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Webmail Datazug- 2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DA504FE-2024-3E20-3F47-BA4B343832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/>
              <a:t>Spam-Mail</a:t>
            </a:r>
            <a:br>
              <a:rPr lang="de-CH" dirty="0"/>
            </a:br>
            <a:r>
              <a:rPr lang="de-CH" dirty="0"/>
              <a:t>(Erwin Mathis)</a:t>
            </a:r>
            <a:br>
              <a:rPr lang="de-CH" dirty="0"/>
            </a:br>
            <a:r>
              <a:rPr lang="de-CH" dirty="0"/>
              <a:t>markieren </a:t>
            </a:r>
          </a:p>
          <a:p>
            <a:r>
              <a:rPr lang="de-CH" dirty="0">
                <a:solidFill>
                  <a:srgbClr val="FF0000"/>
                </a:solidFill>
              </a:rPr>
              <a:t>Daumen nach unten</a:t>
            </a:r>
            <a:br>
              <a:rPr lang="de-CH" dirty="0">
                <a:solidFill>
                  <a:srgbClr val="FF0000"/>
                </a:solidFill>
              </a:rPr>
            </a:br>
            <a:r>
              <a:rPr lang="de-CH" dirty="0">
                <a:solidFill>
                  <a:srgbClr val="FF0000"/>
                </a:solidFill>
              </a:rPr>
              <a:t>Icon anklicken 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B2EBB22-14BB-72D3-C071-6C6C1E460B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2822" y="1535690"/>
            <a:ext cx="7605633" cy="5059074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D1CF5B5F-EEC3-C9E0-8CF2-5C5A5E01625D}"/>
              </a:ext>
            </a:extLst>
          </p:cNvPr>
          <p:cNvSpPr/>
          <p:nvPr/>
        </p:nvSpPr>
        <p:spPr>
          <a:xfrm>
            <a:off x="7580679" y="2490189"/>
            <a:ext cx="727060" cy="67627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EC9A2FDD-1D2C-ED69-E9B2-1CD2AD248A84}"/>
              </a:ext>
            </a:extLst>
          </p:cNvPr>
          <p:cNvCxnSpPr>
            <a:cxnSpLocks/>
          </p:cNvCxnSpPr>
          <p:nvPr/>
        </p:nvCxnSpPr>
        <p:spPr>
          <a:xfrm flipV="1">
            <a:off x="4254500" y="2861253"/>
            <a:ext cx="3326179" cy="669347"/>
          </a:xfrm>
          <a:prstGeom prst="straightConnector1">
            <a:avLst/>
          </a:prstGeom>
          <a:ln w="57150">
            <a:solidFill>
              <a:srgbClr val="FF252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D7A08027-D3A0-D320-AB1E-79E879F02428}"/>
              </a:ext>
            </a:extLst>
          </p:cNvPr>
          <p:cNvCxnSpPr>
            <a:cxnSpLocks/>
          </p:cNvCxnSpPr>
          <p:nvPr/>
        </p:nvCxnSpPr>
        <p:spPr>
          <a:xfrm>
            <a:off x="2997497" y="2784228"/>
            <a:ext cx="1995702" cy="2655651"/>
          </a:xfrm>
          <a:prstGeom prst="straightConnector1">
            <a:avLst/>
          </a:prstGeom>
          <a:ln w="57150">
            <a:solidFill>
              <a:srgbClr val="FF252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Freihandform: Form 3">
            <a:extLst>
              <a:ext uri="{FF2B5EF4-FFF2-40B4-BE49-F238E27FC236}">
                <a16:creationId xmlns:a16="http://schemas.microsoft.com/office/drawing/2014/main" id="{CA6341A0-9F76-52F4-7433-50DBD50DEADA}"/>
              </a:ext>
            </a:extLst>
          </p:cNvPr>
          <p:cNvSpPr/>
          <p:nvPr/>
        </p:nvSpPr>
        <p:spPr>
          <a:xfrm rot="5400000">
            <a:off x="11636009" y="-2588"/>
            <a:ext cx="558579" cy="553403"/>
          </a:xfrm>
          <a:custGeom>
            <a:avLst/>
            <a:gdLst>
              <a:gd name="csX0" fmla="*/ 633 w 558579"/>
              <a:gd name="csY0" fmla="*/ 553403 h 553403"/>
              <a:gd name="csX1" fmla="*/ 558579 w 558579"/>
              <a:gd name="csY1" fmla="*/ 0 h 553403"/>
              <a:gd name="csX2" fmla="*/ 414 w 558579"/>
              <a:gd name="csY2" fmla="*/ 0 h 553403"/>
              <a:gd name="csX3" fmla="*/ 633 w 558579"/>
              <a:gd name="csY3" fmla="*/ 553403 h 5534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558579" h="553403">
                <a:moveTo>
                  <a:pt x="633" y="553403"/>
                </a:moveTo>
                <a:lnTo>
                  <a:pt x="558579" y="0"/>
                </a:lnTo>
                <a:lnTo>
                  <a:pt x="414" y="0"/>
                </a:lnTo>
                <a:cubicBezTo>
                  <a:pt x="-1100" y="182880"/>
                  <a:pt x="2147" y="370523"/>
                  <a:pt x="633" y="553403"/>
                </a:cubicBezTo>
                <a:close/>
              </a:path>
            </a:pathLst>
          </a:custGeom>
          <a:solidFill>
            <a:srgbClr val="FFDEBD"/>
          </a:solidFill>
          <a:ln>
            <a:solidFill>
              <a:srgbClr val="FA7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47661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4A69FF-3771-98E3-20A0-FC8BF2F57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Webmail Datazug- 3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3FA44B3-82B9-0083-5AA8-3CC0A4A499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CH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F9BD7BB-94CA-FBF2-2D7A-CB48C2A64A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817" y="2417618"/>
            <a:ext cx="5257169" cy="342900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D9CC965C-C2EF-796E-0D60-0694A5F017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5624" y="2417618"/>
            <a:ext cx="5243237" cy="3429001"/>
          </a:xfrm>
          <a:prstGeom prst="rect">
            <a:avLst/>
          </a:prstGeom>
        </p:spPr>
      </p:pic>
      <p:sp>
        <p:nvSpPr>
          <p:cNvPr id="10" name="Multiplikationszeichen 9">
            <a:extLst>
              <a:ext uri="{FF2B5EF4-FFF2-40B4-BE49-F238E27FC236}">
                <a16:creationId xmlns:a16="http://schemas.microsoft.com/office/drawing/2014/main" id="{3114D0CE-4AFB-6BFE-52F4-61F70DD46DEC}"/>
              </a:ext>
            </a:extLst>
          </p:cNvPr>
          <p:cNvSpPr/>
          <p:nvPr/>
        </p:nvSpPr>
        <p:spPr>
          <a:xfrm>
            <a:off x="7229475" y="4762500"/>
            <a:ext cx="195263" cy="138113"/>
          </a:xfrm>
          <a:prstGeom prst="mathMultiply">
            <a:avLst/>
          </a:prstGeom>
          <a:solidFill>
            <a:srgbClr val="FF25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7" name="Pfeil: nach rechts 6">
            <a:extLst>
              <a:ext uri="{FF2B5EF4-FFF2-40B4-BE49-F238E27FC236}">
                <a16:creationId xmlns:a16="http://schemas.microsoft.com/office/drawing/2014/main" id="{46D20DC6-7004-57C5-DE62-CC256A2D2A3C}"/>
              </a:ext>
            </a:extLst>
          </p:cNvPr>
          <p:cNvSpPr/>
          <p:nvPr/>
        </p:nvSpPr>
        <p:spPr>
          <a:xfrm>
            <a:off x="4851400" y="4207668"/>
            <a:ext cx="2293533" cy="124777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/>
              <a:t>Spam-Mail </a:t>
            </a:r>
            <a:br>
              <a:rPr lang="de-CH" dirty="0"/>
            </a:br>
            <a:r>
              <a:rPr lang="de-CH" dirty="0"/>
              <a:t>ist «weg»!</a:t>
            </a:r>
          </a:p>
        </p:txBody>
      </p:sp>
      <p:sp>
        <p:nvSpPr>
          <p:cNvPr id="4" name="Freihandform: Form 3">
            <a:extLst>
              <a:ext uri="{FF2B5EF4-FFF2-40B4-BE49-F238E27FC236}">
                <a16:creationId xmlns:a16="http://schemas.microsoft.com/office/drawing/2014/main" id="{1F0A0731-A887-F968-8E1A-7223F24211B2}"/>
              </a:ext>
            </a:extLst>
          </p:cNvPr>
          <p:cNvSpPr/>
          <p:nvPr/>
        </p:nvSpPr>
        <p:spPr>
          <a:xfrm rot="5400000">
            <a:off x="11636009" y="-2588"/>
            <a:ext cx="558579" cy="553403"/>
          </a:xfrm>
          <a:custGeom>
            <a:avLst/>
            <a:gdLst>
              <a:gd name="csX0" fmla="*/ 633 w 558579"/>
              <a:gd name="csY0" fmla="*/ 553403 h 553403"/>
              <a:gd name="csX1" fmla="*/ 558579 w 558579"/>
              <a:gd name="csY1" fmla="*/ 0 h 553403"/>
              <a:gd name="csX2" fmla="*/ 414 w 558579"/>
              <a:gd name="csY2" fmla="*/ 0 h 553403"/>
              <a:gd name="csX3" fmla="*/ 633 w 558579"/>
              <a:gd name="csY3" fmla="*/ 553403 h 5534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558579" h="553403">
                <a:moveTo>
                  <a:pt x="633" y="553403"/>
                </a:moveTo>
                <a:lnTo>
                  <a:pt x="558579" y="0"/>
                </a:lnTo>
                <a:lnTo>
                  <a:pt x="414" y="0"/>
                </a:lnTo>
                <a:cubicBezTo>
                  <a:pt x="-1100" y="182880"/>
                  <a:pt x="2147" y="370523"/>
                  <a:pt x="633" y="553403"/>
                </a:cubicBezTo>
                <a:close/>
              </a:path>
            </a:pathLst>
          </a:custGeom>
          <a:solidFill>
            <a:srgbClr val="FFDEBD"/>
          </a:solidFill>
          <a:ln>
            <a:solidFill>
              <a:srgbClr val="FA7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3F516B0C-051B-7013-5DFB-CCE69DE0F302}"/>
              </a:ext>
            </a:extLst>
          </p:cNvPr>
          <p:cNvSpPr txBox="1"/>
          <p:nvPr/>
        </p:nvSpPr>
        <p:spPr>
          <a:xfrm>
            <a:off x="618978" y="6280634"/>
            <a:ext cx="11121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b="1" dirty="0"/>
              <a:t>Frage: </a:t>
            </a:r>
            <a:r>
              <a:rPr lang="de-CH" dirty="0"/>
              <a:t>Ist diese Nachricht jetzt wirklich weg – oder finden wir sie möglicherweise an einem anderen Ort wieder?</a:t>
            </a:r>
          </a:p>
        </p:txBody>
      </p:sp>
    </p:spTree>
    <p:extLst>
      <p:ext uri="{BB962C8B-B14F-4D97-AF65-F5344CB8AC3E}">
        <p14:creationId xmlns:p14="http://schemas.microsoft.com/office/powerpoint/2010/main" val="2510291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1339A9-1150-2BC3-459D-7CC649C26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Spam-Regeln selber definieren</a:t>
            </a:r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C1C4F412-3DA8-953B-2D40-8D0C0ADD1A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467999" y="4887318"/>
            <a:ext cx="3652966" cy="1973640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EC4F9495-A063-CFE0-5C72-2C8EE27DB8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334490"/>
            <a:ext cx="5756962" cy="3529097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70B76213-BC35-8786-1D01-164118A5C9D6}"/>
              </a:ext>
            </a:extLst>
          </p:cNvPr>
          <p:cNvSpPr txBox="1"/>
          <p:nvPr/>
        </p:nvSpPr>
        <p:spPr>
          <a:xfrm>
            <a:off x="838200" y="1621710"/>
            <a:ext cx="52578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400" dirty="0"/>
              <a:t>In Webmail von </a:t>
            </a:r>
            <a:r>
              <a:rPr lang="de-CH" sz="2400" dirty="0" err="1"/>
              <a:t>Datazug</a:t>
            </a:r>
            <a:r>
              <a:rPr lang="de-CH" sz="2400" dirty="0"/>
              <a:t> lassen sich </a:t>
            </a:r>
            <a:br>
              <a:rPr lang="de-CH" sz="2400" dirty="0"/>
            </a:br>
            <a:r>
              <a:rPr lang="de-CH" sz="2400" dirty="0"/>
              <a:t>eigene Spam-Regeln erstellen </a:t>
            </a:r>
            <a:br>
              <a:rPr lang="de-CH" sz="2400" dirty="0"/>
            </a:br>
            <a:r>
              <a:rPr lang="de-CH" sz="2400" dirty="0"/>
              <a:t>z.B. Alle Mails «erwin@mathis.ch»</a:t>
            </a:r>
            <a:br>
              <a:rPr lang="de-CH" sz="2400" dirty="0"/>
            </a:br>
            <a:r>
              <a:rPr lang="de-CH" sz="2400" dirty="0"/>
              <a:t>sollen in Zukunft als Spam behandelt</a:t>
            </a:r>
            <a:br>
              <a:rPr lang="de-CH" sz="2400" dirty="0"/>
            </a:br>
            <a:r>
              <a:rPr lang="de-CH" sz="2400" dirty="0"/>
              <a:t>werden …. (na ja …  hoffentlich nicht 😊!) </a:t>
            </a:r>
            <a:br>
              <a:rPr lang="de-CH" sz="2400" dirty="0"/>
            </a:br>
            <a:br>
              <a:rPr lang="de-CH" sz="2400" dirty="0"/>
            </a:br>
            <a:r>
              <a:rPr lang="de-CH" sz="2400" dirty="0"/>
              <a:t>Vorgehen: </a:t>
            </a:r>
            <a:br>
              <a:rPr lang="de-CH" sz="2400" dirty="0"/>
            </a:br>
            <a:r>
              <a:rPr lang="de-CH" sz="2400" dirty="0">
                <a:solidFill>
                  <a:srgbClr val="FF0000"/>
                </a:solidFill>
              </a:rPr>
              <a:t>Optionen</a:t>
            </a:r>
            <a:r>
              <a:rPr lang="de-CH" sz="2400" dirty="0"/>
              <a:t> =&gt; </a:t>
            </a:r>
            <a:r>
              <a:rPr lang="de-CH" sz="2400" dirty="0">
                <a:solidFill>
                  <a:srgbClr val="FF0000"/>
                </a:solidFill>
              </a:rPr>
              <a:t>E-Mail</a:t>
            </a:r>
            <a:r>
              <a:rPr lang="de-CH" sz="2400" dirty="0"/>
              <a:t> =&gt; </a:t>
            </a:r>
            <a:r>
              <a:rPr lang="de-CH" sz="2400" dirty="0">
                <a:solidFill>
                  <a:srgbClr val="FF0000"/>
                </a:solidFill>
              </a:rPr>
              <a:t>Regeln</a:t>
            </a:r>
            <a:r>
              <a:rPr lang="de-CH" sz="2400" dirty="0"/>
              <a:t> =&gt; </a:t>
            </a:r>
            <a:br>
              <a:rPr lang="de-CH" sz="2400" dirty="0"/>
            </a:br>
            <a:r>
              <a:rPr lang="de-CH" sz="2400" dirty="0">
                <a:solidFill>
                  <a:srgbClr val="FF0000"/>
                </a:solidFill>
              </a:rPr>
              <a:t>Hinzufügen</a:t>
            </a:r>
            <a:r>
              <a:rPr lang="de-CH" sz="2400" dirty="0"/>
              <a:t>  und dann eine eigene </a:t>
            </a:r>
            <a:br>
              <a:rPr lang="de-CH" sz="2400" dirty="0"/>
            </a:br>
            <a:r>
              <a:rPr lang="de-CH" sz="2400" dirty="0"/>
              <a:t>Regel aufstellen </a:t>
            </a:r>
            <a:br>
              <a:rPr lang="de-CH" sz="2400" dirty="0"/>
            </a:br>
            <a:r>
              <a:rPr lang="de-CH" sz="2400" dirty="0"/>
              <a:t>mit z.B. den </a:t>
            </a:r>
            <a:r>
              <a:rPr lang="de-CH" sz="2400" dirty="0">
                <a:solidFill>
                  <a:srgbClr val="FF0000"/>
                </a:solidFill>
              </a:rPr>
              <a:t>Bedingungen</a:t>
            </a:r>
            <a:br>
              <a:rPr lang="de-CH" sz="2400" dirty="0"/>
            </a:br>
            <a:r>
              <a:rPr lang="de-CH" sz="2400" dirty="0">
                <a:highlight>
                  <a:srgbClr val="FFFF00"/>
                </a:highlight>
              </a:rPr>
              <a:t>Von:  ist   </a:t>
            </a:r>
            <a:r>
              <a:rPr lang="de-CH" sz="2400" dirty="0">
                <a:highlight>
                  <a:srgbClr val="FFFF00"/>
                </a:highlight>
                <a:hlinkClick r:id="rId5"/>
              </a:rPr>
              <a:t>erwin@mathis.ch</a:t>
            </a:r>
            <a:br>
              <a:rPr lang="de-CH" sz="2400" dirty="0">
                <a:highlight>
                  <a:srgbClr val="FFFF00"/>
                </a:highlight>
              </a:rPr>
            </a:br>
            <a:r>
              <a:rPr lang="de-CH" sz="2400" dirty="0">
                <a:solidFill>
                  <a:srgbClr val="FF0000"/>
                </a:solidFill>
              </a:rPr>
              <a:t>Aktionen: </a:t>
            </a:r>
            <a:r>
              <a:rPr lang="de-CH" sz="2400" dirty="0"/>
              <a:t>sind markiert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E2FAF82F-E334-23C2-06CB-3182C2232D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69739" y="4887318"/>
            <a:ext cx="2329201" cy="1926152"/>
          </a:xfrm>
          <a:prstGeom prst="rect">
            <a:avLst/>
          </a:prstGeom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6950C8FE-7CFB-AC3D-DCAC-CD633A1A6A5A}"/>
              </a:ext>
            </a:extLst>
          </p:cNvPr>
          <p:cNvSpPr/>
          <p:nvPr/>
        </p:nvSpPr>
        <p:spPr>
          <a:xfrm>
            <a:off x="10443882" y="4365812"/>
            <a:ext cx="779930" cy="27790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268766F8-7CFE-4230-6F71-094B16782C12}"/>
              </a:ext>
            </a:extLst>
          </p:cNvPr>
          <p:cNvSpPr/>
          <p:nvPr/>
        </p:nvSpPr>
        <p:spPr>
          <a:xfrm>
            <a:off x="7555005" y="2196353"/>
            <a:ext cx="423583" cy="27790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D375B2C8-C1ED-FE6C-D624-5618DB7F4AE5}"/>
              </a:ext>
            </a:extLst>
          </p:cNvPr>
          <p:cNvSpPr/>
          <p:nvPr/>
        </p:nvSpPr>
        <p:spPr>
          <a:xfrm>
            <a:off x="6973108" y="3011097"/>
            <a:ext cx="423583" cy="27790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761E4A10-4772-1F5D-C1F1-97C4832FB9CC}"/>
              </a:ext>
            </a:extLst>
          </p:cNvPr>
          <p:cNvSpPr/>
          <p:nvPr/>
        </p:nvSpPr>
        <p:spPr>
          <a:xfrm>
            <a:off x="7937934" y="3902205"/>
            <a:ext cx="515784" cy="27790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9" name="Freihandform: Form 18">
            <a:extLst>
              <a:ext uri="{FF2B5EF4-FFF2-40B4-BE49-F238E27FC236}">
                <a16:creationId xmlns:a16="http://schemas.microsoft.com/office/drawing/2014/main" id="{C69AAE11-04AB-477C-A23F-D1CA1A586BA4}"/>
              </a:ext>
            </a:extLst>
          </p:cNvPr>
          <p:cNvSpPr/>
          <p:nvPr/>
        </p:nvSpPr>
        <p:spPr>
          <a:xfrm>
            <a:off x="7426457" y="2455321"/>
            <a:ext cx="3053284" cy="1946350"/>
          </a:xfrm>
          <a:custGeom>
            <a:avLst/>
            <a:gdLst>
              <a:gd name="csX0" fmla="*/ 3053284 w 3053284"/>
              <a:gd name="csY0" fmla="*/ 1946350 h 1946350"/>
              <a:gd name="csX1" fmla="*/ 480414 w 3053284"/>
              <a:gd name="csY1" fmla="*/ 36867 h 1946350"/>
              <a:gd name="csX2" fmla="*/ 5284 w 3053284"/>
              <a:gd name="csY2" fmla="*/ 745079 h 1946350"/>
              <a:gd name="csX3" fmla="*/ 570061 w 3053284"/>
              <a:gd name="csY3" fmla="*/ 1471220 h 19463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3053284" h="1946350">
                <a:moveTo>
                  <a:pt x="3053284" y="1946350"/>
                </a:moveTo>
                <a:cubicBezTo>
                  <a:pt x="2020849" y="1091714"/>
                  <a:pt x="988414" y="237079"/>
                  <a:pt x="480414" y="36867"/>
                </a:cubicBezTo>
                <a:cubicBezTo>
                  <a:pt x="-27586" y="-163345"/>
                  <a:pt x="-9657" y="506020"/>
                  <a:pt x="5284" y="745079"/>
                </a:cubicBezTo>
                <a:cubicBezTo>
                  <a:pt x="20225" y="984138"/>
                  <a:pt x="295143" y="1227679"/>
                  <a:pt x="570061" y="1471220"/>
                </a:cubicBezTo>
              </a:path>
            </a:pathLst>
          </a:cu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02FDF45F-5ED0-5BAE-DA9D-DE3A7B9FC60A}"/>
              </a:ext>
            </a:extLst>
          </p:cNvPr>
          <p:cNvSpPr/>
          <p:nvPr/>
        </p:nvSpPr>
        <p:spPr>
          <a:xfrm>
            <a:off x="5386355" y="5325034"/>
            <a:ext cx="530351" cy="20618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270E3F0A-E644-98E3-5608-9CD03C47A15F}"/>
              </a:ext>
            </a:extLst>
          </p:cNvPr>
          <p:cNvSpPr/>
          <p:nvPr/>
        </p:nvSpPr>
        <p:spPr>
          <a:xfrm>
            <a:off x="5467999" y="5554954"/>
            <a:ext cx="3652966" cy="26348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428A0961-FE26-0B9B-7520-6049DC82FD7C}"/>
              </a:ext>
            </a:extLst>
          </p:cNvPr>
          <p:cNvSpPr/>
          <p:nvPr/>
        </p:nvSpPr>
        <p:spPr>
          <a:xfrm>
            <a:off x="9743202" y="5325034"/>
            <a:ext cx="530351" cy="20618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586ED089-6C2D-C20D-775B-4CBF1DD499F5}"/>
              </a:ext>
            </a:extLst>
          </p:cNvPr>
          <p:cNvSpPr/>
          <p:nvPr/>
        </p:nvSpPr>
        <p:spPr>
          <a:xfrm>
            <a:off x="9277038" y="5688953"/>
            <a:ext cx="1448761" cy="20618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A9E22F97-4D1E-1EF0-45B6-92D6807728DE}"/>
              </a:ext>
            </a:extLst>
          </p:cNvPr>
          <p:cNvSpPr/>
          <p:nvPr/>
        </p:nvSpPr>
        <p:spPr>
          <a:xfrm>
            <a:off x="9277038" y="6105973"/>
            <a:ext cx="996516" cy="20618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71B88B10-FA46-98DE-07E1-2459B6ACB059}"/>
              </a:ext>
            </a:extLst>
          </p:cNvPr>
          <p:cNvSpPr/>
          <p:nvPr/>
        </p:nvSpPr>
        <p:spPr>
          <a:xfrm>
            <a:off x="10443882" y="6105973"/>
            <a:ext cx="996516" cy="20618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497689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894CDD-CDF4-B236-44C5-D1F7ADBBE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IMAP -  1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CAC4648-DD4F-2325-BE62-D2098E380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448925" cy="4351338"/>
          </a:xfrm>
        </p:spPr>
        <p:txBody>
          <a:bodyPr>
            <a:normAutofit/>
          </a:bodyPr>
          <a:lstStyle/>
          <a:p>
            <a:r>
              <a:rPr lang="de-CH" dirty="0"/>
              <a:t>Ausgangslage:</a:t>
            </a:r>
          </a:p>
          <a:p>
            <a:endParaRPr lang="de-CH" dirty="0"/>
          </a:p>
          <a:p>
            <a:r>
              <a:rPr lang="de-CH" dirty="0">
                <a:solidFill>
                  <a:srgbClr val="FF0000"/>
                </a:solidFill>
              </a:rPr>
              <a:t>Water Blitz </a:t>
            </a:r>
            <a:r>
              <a:rPr lang="de-CH" dirty="0"/>
              <a:t>wurde in Outlook als unerwünscht behandelt und dort in den Spamordner verschoben.</a:t>
            </a:r>
            <a:br>
              <a:rPr lang="de-CH" dirty="0"/>
            </a:br>
            <a:br>
              <a:rPr lang="de-CH" dirty="0"/>
            </a:br>
            <a:r>
              <a:rPr lang="de-CH" dirty="0"/>
              <a:t>Frage: </a:t>
            </a:r>
            <a:br>
              <a:rPr lang="de-CH" dirty="0"/>
            </a:br>
            <a:r>
              <a:rPr lang="de-CH" dirty="0"/>
              <a:t>Wie sieht es danach in Thunderbird-Mail aus?</a:t>
            </a:r>
            <a:br>
              <a:rPr lang="de-CH" dirty="0"/>
            </a:b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9898970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B3EE51-1511-479E-BC33-29394B55D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96575" cy="1325563"/>
          </a:xfrm>
        </p:spPr>
        <p:txBody>
          <a:bodyPr/>
          <a:lstStyle/>
          <a:p>
            <a:r>
              <a:rPr lang="de-CH" dirty="0"/>
              <a:t>IMAP -  2   </a:t>
            </a:r>
            <a:r>
              <a:rPr lang="de-CH" sz="1600" dirty="0"/>
              <a:t>=&gt; </a:t>
            </a:r>
            <a:r>
              <a:rPr lang="de-CH" sz="1600" dirty="0">
                <a:solidFill>
                  <a:srgbClr val="FF0000"/>
                </a:solidFill>
              </a:rPr>
              <a:t>nach Spam-Markierung in Outlook </a:t>
            </a:r>
            <a:r>
              <a:rPr lang="de-CH" sz="1600" dirty="0"/>
              <a:t>(d.h. verschieben in Spam-Ordner) </a:t>
            </a:r>
            <a:endParaRPr lang="de-CH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2C0158E-B2DA-39ED-EF32-F56B141CF8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7800975" indent="-266700"/>
            <a:r>
              <a:rPr lang="de-CH" sz="2000" b="1" dirty="0">
                <a:solidFill>
                  <a:srgbClr val="FF0000"/>
                </a:solidFill>
                <a:highlight>
                  <a:srgbClr val="FFFF00"/>
                </a:highlight>
              </a:rPr>
              <a:t>WAU</a:t>
            </a:r>
            <a:r>
              <a:rPr lang="de-CH" sz="2000" dirty="0"/>
              <a:t> … in Thunderbird ist Spam-Mail (</a:t>
            </a:r>
            <a:r>
              <a:rPr lang="de-CH" sz="2000" dirty="0">
                <a:solidFill>
                  <a:srgbClr val="FF0000"/>
                </a:solidFill>
              </a:rPr>
              <a:t>Water Blitz</a:t>
            </a:r>
            <a:r>
              <a:rPr lang="de-CH" sz="2000" dirty="0"/>
              <a:t>) auch weg</a:t>
            </a:r>
          </a:p>
          <a:p>
            <a:pPr marL="7800975" indent="-266700"/>
            <a:r>
              <a:rPr lang="de-CH" sz="2000" dirty="0"/>
              <a:t>Eine neue Nachricht dieses Absenders (</a:t>
            </a:r>
            <a:r>
              <a:rPr lang="de-CH" sz="2000" b="1" dirty="0">
                <a:solidFill>
                  <a:srgbClr val="FF0000"/>
                </a:solidFill>
              </a:rPr>
              <a:t>Water Blitz</a:t>
            </a:r>
            <a:r>
              <a:rPr lang="de-CH" sz="2000" dirty="0"/>
              <a:t>) kann in Thunderbird trotzdem wieder im Posteingang erscheinen!</a:t>
            </a:r>
          </a:p>
          <a:p>
            <a:pPr marL="7800975" indent="-266700"/>
            <a:r>
              <a:rPr lang="de-CH" sz="2000" b="1" dirty="0"/>
              <a:t>Grund: </a:t>
            </a:r>
            <a:r>
              <a:rPr lang="de-CH" sz="2000" dirty="0"/>
              <a:t>Die Outlook-Sperrliste wird nicht automatisch an Thunderbird übertragen.»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8C3EDCF-1EAF-50F9-89E5-2F8AA958B1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25625"/>
            <a:ext cx="7074163" cy="418465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08DC1372-E748-74B6-497D-957BCBD205BB}"/>
              </a:ext>
            </a:extLst>
          </p:cNvPr>
          <p:cNvSpPr txBox="1"/>
          <p:nvPr/>
        </p:nvSpPr>
        <p:spPr>
          <a:xfrm>
            <a:off x="3751897" y="1312193"/>
            <a:ext cx="1867819" cy="369332"/>
          </a:xfrm>
          <a:prstGeom prst="rect">
            <a:avLst/>
          </a:prstGeom>
          <a:solidFill>
            <a:srgbClr val="99FFCC"/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de-CH" dirty="0"/>
              <a:t>Thunderbird</a:t>
            </a:r>
          </a:p>
        </p:txBody>
      </p: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2E2265D4-FCA0-A95F-CEA2-614521233DA2}"/>
              </a:ext>
            </a:extLst>
          </p:cNvPr>
          <p:cNvCxnSpPr>
            <a:cxnSpLocks/>
          </p:cNvCxnSpPr>
          <p:nvPr/>
        </p:nvCxnSpPr>
        <p:spPr>
          <a:xfrm flipH="1">
            <a:off x="3685735" y="1681525"/>
            <a:ext cx="478302" cy="414561"/>
          </a:xfrm>
          <a:prstGeom prst="straightConnector1">
            <a:avLst/>
          </a:prstGeom>
          <a:ln w="57150">
            <a:solidFill>
              <a:srgbClr val="FF252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79956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50AD59-C01B-4D90-2481-902780A41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IMAP - 3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51DADD2-A43F-4563-2A37-DD49A8894D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7800"/>
            <a:ext cx="5162550" cy="4729163"/>
          </a:xfrm>
        </p:spPr>
        <p:txBody>
          <a:bodyPr>
            <a:normAutofit/>
          </a:bodyPr>
          <a:lstStyle/>
          <a:p>
            <a:r>
              <a:rPr lang="de-CH" dirty="0"/>
              <a:t>Warum geht das?</a:t>
            </a:r>
          </a:p>
          <a:p>
            <a:r>
              <a:rPr lang="de-CH" sz="2400" dirty="0"/>
              <a:t>Bei </a:t>
            </a:r>
            <a:r>
              <a:rPr lang="de-CH" sz="2400" b="1" dirty="0">
                <a:solidFill>
                  <a:srgbClr val="FF0000"/>
                </a:solidFill>
              </a:rPr>
              <a:t>IMAP</a:t>
            </a:r>
            <a:r>
              <a:rPr lang="de-CH" sz="2400" dirty="0"/>
              <a:t> greifen Outlook und Thunderbird auf dasselbe Postfach beim E-Mail-Anbieter zu. Änderungen an Nachrichten und Ordnern werden zwischen Server und Mailprogrammen synchronisiert</a:t>
            </a:r>
          </a:p>
          <a:p>
            <a:r>
              <a:rPr lang="de-CH" sz="2400" dirty="0"/>
              <a:t>Kontrolle: (in Outlook)</a:t>
            </a:r>
            <a:br>
              <a:rPr lang="de-CH" sz="2400" dirty="0"/>
            </a:br>
            <a:r>
              <a:rPr lang="de-CH" sz="2400" dirty="0"/>
              <a:t>D</a:t>
            </a:r>
            <a:r>
              <a:rPr lang="de-CH" dirty="0"/>
              <a:t>atei – </a:t>
            </a:r>
            <a:r>
              <a:rPr lang="de-CH" b="1" dirty="0">
                <a:solidFill>
                  <a:srgbClr val="FF0000"/>
                </a:solidFill>
              </a:rPr>
              <a:t>IMAP</a:t>
            </a:r>
            <a:r>
              <a:rPr lang="de-CH" dirty="0"/>
              <a:t>/SMTP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B2DA26A-1738-7948-28C1-863BF231A1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552292"/>
            <a:ext cx="6168581" cy="507710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C678629E-3C4B-4FEE-31EC-28A93BDBB8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750" y="4982105"/>
            <a:ext cx="3057525" cy="1647295"/>
          </a:xfrm>
          <a:prstGeom prst="rect">
            <a:avLst/>
          </a:prstGeom>
        </p:spPr>
      </p:pic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4EF1BA03-4A7F-12C2-17BE-471C99088294}"/>
              </a:ext>
            </a:extLst>
          </p:cNvPr>
          <p:cNvCxnSpPr>
            <a:cxnSpLocks/>
          </p:cNvCxnSpPr>
          <p:nvPr/>
        </p:nvCxnSpPr>
        <p:spPr>
          <a:xfrm flipH="1">
            <a:off x="1562100" y="4791075"/>
            <a:ext cx="180975" cy="485775"/>
          </a:xfrm>
          <a:prstGeom prst="straightConnector1">
            <a:avLst/>
          </a:prstGeom>
          <a:ln w="57150">
            <a:solidFill>
              <a:srgbClr val="FF252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11EB69B0-4BD4-B976-4BD8-C0DEB0F5672A}"/>
              </a:ext>
            </a:extLst>
          </p:cNvPr>
          <p:cNvCxnSpPr>
            <a:cxnSpLocks/>
          </p:cNvCxnSpPr>
          <p:nvPr/>
        </p:nvCxnSpPr>
        <p:spPr>
          <a:xfrm flipV="1">
            <a:off x="4429125" y="2581275"/>
            <a:ext cx="3105150" cy="1895475"/>
          </a:xfrm>
          <a:prstGeom prst="straightConnector1">
            <a:avLst/>
          </a:prstGeom>
          <a:ln w="57150">
            <a:solidFill>
              <a:srgbClr val="FF252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feld 11">
            <a:extLst>
              <a:ext uri="{FF2B5EF4-FFF2-40B4-BE49-F238E27FC236}">
                <a16:creationId xmlns:a16="http://schemas.microsoft.com/office/drawing/2014/main" id="{7E9ABAD2-400E-E47F-CA78-9DD97E133681}"/>
              </a:ext>
            </a:extLst>
          </p:cNvPr>
          <p:cNvSpPr txBox="1"/>
          <p:nvPr/>
        </p:nvSpPr>
        <p:spPr>
          <a:xfrm>
            <a:off x="8276272" y="768399"/>
            <a:ext cx="1867819" cy="369332"/>
          </a:xfrm>
          <a:prstGeom prst="rect">
            <a:avLst/>
          </a:prstGeom>
          <a:solidFill>
            <a:srgbClr val="99FFCC"/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de-CH" dirty="0"/>
              <a:t>Outlook (classic)</a:t>
            </a:r>
          </a:p>
        </p:txBody>
      </p: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37FEEC6A-7043-2326-FA35-920BAC50269A}"/>
              </a:ext>
            </a:extLst>
          </p:cNvPr>
          <p:cNvCxnSpPr>
            <a:cxnSpLocks/>
          </p:cNvCxnSpPr>
          <p:nvPr/>
        </p:nvCxnSpPr>
        <p:spPr>
          <a:xfrm flipH="1">
            <a:off x="8210110" y="1137731"/>
            <a:ext cx="478302" cy="414561"/>
          </a:xfrm>
          <a:prstGeom prst="straightConnector1">
            <a:avLst/>
          </a:prstGeom>
          <a:ln w="57150">
            <a:solidFill>
              <a:srgbClr val="FF252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6675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75A4B1-F0A1-6119-94D6-44761F695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In Thunderbird  -  1  </a:t>
            </a:r>
            <a:r>
              <a:rPr lang="de-CH" sz="1800" dirty="0"/>
              <a:t>Wie markiere ich hier eine Mail als Spam?</a:t>
            </a:r>
            <a:endParaRPr lang="de-CH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DC85D8B-06FB-D10D-EBE3-5A0AF083D3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/>
              <a:t>Spam-Mail</a:t>
            </a:r>
            <a:br>
              <a:rPr lang="de-CH" dirty="0"/>
            </a:br>
            <a:r>
              <a:rPr lang="de-CH" dirty="0"/>
              <a:t>(</a:t>
            </a:r>
            <a:r>
              <a:rPr lang="de-CH" b="1" dirty="0">
                <a:solidFill>
                  <a:srgbClr val="FF0000"/>
                </a:solidFill>
              </a:rPr>
              <a:t>Water Blitz</a:t>
            </a:r>
            <a:r>
              <a:rPr lang="de-CH" dirty="0"/>
              <a:t>)</a:t>
            </a:r>
            <a:br>
              <a:rPr lang="de-CH" dirty="0"/>
            </a:br>
            <a:r>
              <a:rPr lang="de-CH" dirty="0"/>
              <a:t>mit rechter Maus</a:t>
            </a:r>
            <a:br>
              <a:rPr lang="de-CH" dirty="0"/>
            </a:br>
            <a:r>
              <a:rPr lang="de-CH" dirty="0"/>
              <a:t>anklicken</a:t>
            </a:r>
          </a:p>
          <a:p>
            <a:r>
              <a:rPr lang="de-CH" dirty="0">
                <a:solidFill>
                  <a:srgbClr val="FF0000"/>
                </a:solidFill>
              </a:rPr>
              <a:t>     Icon auswählen</a:t>
            </a:r>
            <a:br>
              <a:rPr lang="de-CH" dirty="0">
                <a:solidFill>
                  <a:srgbClr val="FF0000"/>
                </a:solidFill>
              </a:rPr>
            </a:br>
            <a:r>
              <a:rPr lang="de-CH" sz="1800" dirty="0"/>
              <a:t>(Als Spam markieren) </a:t>
            </a:r>
          </a:p>
          <a:p>
            <a:pPr marL="0" indent="0">
              <a:buNone/>
            </a:pPr>
            <a:endParaRPr lang="de-CH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B11744E-AEBC-896A-A8E2-FF4891EBFF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1571" y="1825625"/>
            <a:ext cx="6493438" cy="3422650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CF605551-C4B2-0DD9-72B8-AD9B5E5E58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1696" y="3429000"/>
            <a:ext cx="381829" cy="458195"/>
          </a:xfrm>
          <a:prstGeom prst="rect">
            <a:avLst/>
          </a:prstGeom>
        </p:spPr>
      </p:pic>
      <p:sp>
        <p:nvSpPr>
          <p:cNvPr id="6" name="Freihandform: Form 5">
            <a:extLst>
              <a:ext uri="{FF2B5EF4-FFF2-40B4-BE49-F238E27FC236}">
                <a16:creationId xmlns:a16="http://schemas.microsoft.com/office/drawing/2014/main" id="{38B004C6-ED33-FB10-2B8F-3DB58A4BD2F0}"/>
              </a:ext>
            </a:extLst>
          </p:cNvPr>
          <p:cNvSpPr/>
          <p:nvPr/>
        </p:nvSpPr>
        <p:spPr>
          <a:xfrm>
            <a:off x="4129" y="0"/>
            <a:ext cx="558579" cy="553403"/>
          </a:xfrm>
          <a:custGeom>
            <a:avLst/>
            <a:gdLst>
              <a:gd name="csX0" fmla="*/ 633 w 558579"/>
              <a:gd name="csY0" fmla="*/ 553403 h 553403"/>
              <a:gd name="csX1" fmla="*/ 558579 w 558579"/>
              <a:gd name="csY1" fmla="*/ 0 h 553403"/>
              <a:gd name="csX2" fmla="*/ 414 w 558579"/>
              <a:gd name="csY2" fmla="*/ 0 h 553403"/>
              <a:gd name="csX3" fmla="*/ 633 w 558579"/>
              <a:gd name="csY3" fmla="*/ 553403 h 5534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558579" h="553403">
                <a:moveTo>
                  <a:pt x="633" y="553403"/>
                </a:moveTo>
                <a:lnTo>
                  <a:pt x="558579" y="0"/>
                </a:lnTo>
                <a:lnTo>
                  <a:pt x="414" y="0"/>
                </a:lnTo>
                <a:cubicBezTo>
                  <a:pt x="-1100" y="182880"/>
                  <a:pt x="2147" y="370523"/>
                  <a:pt x="633" y="553403"/>
                </a:cubicBezTo>
                <a:close/>
              </a:path>
            </a:pathLst>
          </a:custGeom>
          <a:solidFill>
            <a:srgbClr val="99FFCC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12C1E76B-99AD-2A31-3A17-ECC778B3DB3A}"/>
              </a:ext>
            </a:extLst>
          </p:cNvPr>
          <p:cNvSpPr txBox="1"/>
          <p:nvPr/>
        </p:nvSpPr>
        <p:spPr>
          <a:xfrm>
            <a:off x="1151696" y="5569545"/>
            <a:ext cx="100582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361950" algn="l"/>
              </a:tabLst>
            </a:pPr>
            <a:r>
              <a:rPr lang="de-CH" dirty="0"/>
              <a:t>PS 	Dieses Spam-Mail habe ich vor dieser Aktion in Thunderbird wieder als Mail «verfügbar» gemacht </a:t>
            </a:r>
            <a:br>
              <a:rPr lang="de-CH" dirty="0"/>
            </a:br>
            <a:r>
              <a:rPr lang="de-CH" dirty="0"/>
              <a:t>	d.h. aus dem Spam-Ordner (in Outlook) wieder zu den normalen E-Mails hinzugefügt …</a:t>
            </a:r>
            <a:br>
              <a:rPr lang="de-CH" dirty="0"/>
            </a:br>
            <a:r>
              <a:rPr lang="de-CH" dirty="0"/>
              <a:t>	darum ist es hier jetzt wieder sichtbar!!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9B43E6B0-0962-3E23-FB30-AC9B74874638}"/>
              </a:ext>
            </a:extLst>
          </p:cNvPr>
          <p:cNvSpPr/>
          <p:nvPr/>
        </p:nvSpPr>
        <p:spPr>
          <a:xfrm>
            <a:off x="8981258" y="2784228"/>
            <a:ext cx="363171" cy="29197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C918DA37-D949-C563-BEB0-86EFC9778135}"/>
              </a:ext>
            </a:extLst>
          </p:cNvPr>
          <p:cNvCxnSpPr>
            <a:cxnSpLocks/>
          </p:cNvCxnSpPr>
          <p:nvPr/>
        </p:nvCxnSpPr>
        <p:spPr>
          <a:xfrm flipV="1">
            <a:off x="4057650" y="3076204"/>
            <a:ext cx="4923608" cy="666627"/>
          </a:xfrm>
          <a:prstGeom prst="straightConnector1">
            <a:avLst/>
          </a:prstGeom>
          <a:ln w="57150">
            <a:solidFill>
              <a:srgbClr val="FF252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9CE9F6CF-9812-36E0-E286-84653967ECA9}"/>
              </a:ext>
            </a:extLst>
          </p:cNvPr>
          <p:cNvCxnSpPr>
            <a:cxnSpLocks/>
          </p:cNvCxnSpPr>
          <p:nvPr/>
        </p:nvCxnSpPr>
        <p:spPr>
          <a:xfrm>
            <a:off x="3276600" y="2486025"/>
            <a:ext cx="2819400" cy="298203"/>
          </a:xfrm>
          <a:prstGeom prst="straightConnector1">
            <a:avLst/>
          </a:prstGeom>
          <a:ln w="57150">
            <a:solidFill>
              <a:srgbClr val="FF252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2286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51A6C7-7EA7-FABD-6D19-19E6758D7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5194"/>
            <a:ext cx="10515600" cy="1325563"/>
          </a:xfrm>
        </p:spPr>
        <p:txBody>
          <a:bodyPr/>
          <a:lstStyle/>
          <a:p>
            <a:r>
              <a:rPr lang="de-CH" dirty="0"/>
              <a:t>Zwei verschiedene Dinge:</a:t>
            </a:r>
            <a:br>
              <a:rPr lang="de-CH" dirty="0"/>
            </a:br>
            <a:r>
              <a:rPr lang="de-CH" dirty="0"/>
              <a:t>Nachricht verschieben ≠ Absender sperren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E028E20-5F4D-86AF-1012-7A7D9E4A4A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73300"/>
            <a:ext cx="436245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CH" sz="2000" b="1" dirty="0"/>
              <a:t>1. Nachricht verschieben</a:t>
            </a:r>
          </a:p>
          <a:p>
            <a:pPr lvl="0"/>
            <a:r>
              <a:rPr lang="de-CH" sz="2000" dirty="0"/>
              <a:t>Betrifft </a:t>
            </a:r>
            <a:r>
              <a:rPr lang="de-CH" sz="2000" b="1" dirty="0"/>
              <a:t>diese eine konkrete E-Mail</a:t>
            </a:r>
            <a:endParaRPr lang="de-CH" sz="2000" dirty="0"/>
          </a:p>
          <a:p>
            <a:pPr lvl="0"/>
            <a:r>
              <a:rPr lang="de-CH" sz="2000" dirty="0"/>
              <a:t>Die Nachricht wird z.B. in den </a:t>
            </a:r>
            <a:r>
              <a:rPr lang="de-CH" sz="2000" b="1" dirty="0"/>
              <a:t>Spamordner</a:t>
            </a:r>
            <a:r>
              <a:rPr lang="de-CH" sz="2000" dirty="0"/>
              <a:t> verschoben</a:t>
            </a:r>
          </a:p>
          <a:p>
            <a:pPr lvl="0"/>
            <a:r>
              <a:rPr lang="de-CH" sz="2000" dirty="0"/>
              <a:t>Bei </a:t>
            </a:r>
            <a:r>
              <a:rPr lang="de-CH" sz="2000" b="1" dirty="0"/>
              <a:t>IMAP</a:t>
            </a:r>
            <a:r>
              <a:rPr lang="de-CH" sz="2000" dirty="0"/>
              <a:t> sehen andere Mailprogramme diese Verschiebung oft auch</a:t>
            </a:r>
          </a:p>
          <a:p>
            <a:pPr lvl="0"/>
            <a:r>
              <a:rPr lang="de-CH" sz="2000" b="1" dirty="0"/>
              <a:t>Aber:</a:t>
            </a:r>
            <a:r>
              <a:rPr lang="de-CH" sz="2000" dirty="0"/>
              <a:t> Der Absender ist damit </a:t>
            </a:r>
            <a:r>
              <a:rPr lang="de-CH" sz="2000" b="1" dirty="0"/>
              <a:t>noch nicht automatisch gesperrt</a:t>
            </a:r>
          </a:p>
          <a:p>
            <a:pPr marL="0" indent="0">
              <a:buNone/>
            </a:pPr>
            <a:r>
              <a:rPr lang="de-CH" sz="2000" dirty="0"/>
              <a:t>Merksatz:</a:t>
            </a:r>
            <a:br>
              <a:rPr lang="de-CH" sz="2000" dirty="0"/>
            </a:br>
            <a:r>
              <a:rPr lang="de-CH" sz="2000" dirty="0">
                <a:solidFill>
                  <a:srgbClr val="FF0000"/>
                </a:solidFill>
              </a:rPr>
              <a:t>Diese Mail ist weg.</a:t>
            </a:r>
          </a:p>
          <a:p>
            <a:endParaRPr lang="de-CH" dirty="0"/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309B60CA-94AB-731B-097B-F75BABDF404C}"/>
              </a:ext>
            </a:extLst>
          </p:cNvPr>
          <p:cNvSpPr txBox="1">
            <a:spLocks/>
          </p:cNvSpPr>
          <p:nvPr/>
        </p:nvSpPr>
        <p:spPr>
          <a:xfrm>
            <a:off x="6019799" y="2337019"/>
            <a:ext cx="5229225" cy="38399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CH" sz="2000" b="1" dirty="0"/>
              <a:t>2. Absender sperren</a:t>
            </a:r>
          </a:p>
          <a:p>
            <a:pPr lvl="0"/>
            <a:r>
              <a:rPr lang="de-CH" sz="2000" dirty="0"/>
              <a:t>Betrifft </a:t>
            </a:r>
            <a:r>
              <a:rPr lang="de-CH" sz="2000" b="1" dirty="0"/>
              <a:t>den Absender</a:t>
            </a:r>
            <a:endParaRPr lang="de-CH" sz="2000" dirty="0"/>
          </a:p>
          <a:p>
            <a:pPr lvl="0"/>
            <a:r>
              <a:rPr lang="de-CH" sz="2000" dirty="0"/>
              <a:t>Für </a:t>
            </a:r>
            <a:r>
              <a:rPr lang="de-CH" sz="2000" b="1" dirty="0"/>
              <a:t>zukünftige</a:t>
            </a:r>
            <a:r>
              <a:rPr lang="de-CH" sz="2000" dirty="0"/>
              <a:t> Mails dieses Absenders</a:t>
            </a:r>
          </a:p>
          <a:p>
            <a:pPr lvl="0"/>
            <a:r>
              <a:rPr lang="de-CH" sz="2000" dirty="0"/>
              <a:t>Es wird eine </a:t>
            </a:r>
            <a:r>
              <a:rPr lang="de-CH" sz="2000" b="1" dirty="0"/>
              <a:t>Regel / Blockliste</a:t>
            </a:r>
            <a:r>
              <a:rPr lang="de-CH" sz="2000" dirty="0"/>
              <a:t> angelegt</a:t>
            </a:r>
          </a:p>
          <a:p>
            <a:pPr lvl="0"/>
            <a:r>
              <a:rPr lang="de-CH" sz="2000" dirty="0"/>
              <a:t>Diese Sperre gilt </a:t>
            </a:r>
            <a:r>
              <a:rPr lang="de-CH" sz="2000" b="1" dirty="0"/>
              <a:t>nur dort</a:t>
            </a:r>
            <a:r>
              <a:rPr lang="de-CH" sz="2000" dirty="0"/>
              <a:t>, wo sie eingerichtet wurde</a:t>
            </a:r>
            <a:br>
              <a:rPr lang="de-CH" sz="2000" dirty="0"/>
            </a:br>
            <a:r>
              <a:rPr lang="de-CH" sz="2000" dirty="0"/>
              <a:t>(z.B. in Outlook – nicht automatisch auch in Thunderbird)</a:t>
            </a:r>
          </a:p>
          <a:p>
            <a:pPr marL="0" indent="0">
              <a:buNone/>
            </a:pPr>
            <a:r>
              <a:rPr lang="de-CH" sz="2000" dirty="0"/>
              <a:t>Merksatz: </a:t>
            </a:r>
            <a:br>
              <a:rPr lang="de-CH" sz="2000" dirty="0"/>
            </a:br>
            <a:r>
              <a:rPr lang="de-CH" sz="2000" dirty="0">
                <a:solidFill>
                  <a:srgbClr val="FF0000"/>
                </a:solidFill>
              </a:rPr>
              <a:t>Dieser Absender soll in Zukunft gebremst werden.</a:t>
            </a:r>
          </a:p>
          <a:p>
            <a:endParaRPr lang="de-CH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C6B28044-F19E-1315-73D0-43036117E6CB}"/>
              </a:ext>
            </a:extLst>
          </p:cNvPr>
          <p:cNvSpPr txBox="1"/>
          <p:nvPr/>
        </p:nvSpPr>
        <p:spPr>
          <a:xfrm>
            <a:off x="838200" y="6086475"/>
            <a:ext cx="3013710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de-CH" dirty="0"/>
              <a:t>Nachricht verschieben“ </a:t>
            </a:r>
            <a:br>
              <a:rPr lang="de-CH" dirty="0"/>
            </a:br>
            <a:r>
              <a:rPr lang="de-CH" dirty="0"/>
              <a:t>behandelt eine einzelne Mail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1B1BFF4C-302F-F75D-3E8E-1F727CF751BB}"/>
              </a:ext>
            </a:extLst>
          </p:cNvPr>
          <p:cNvSpPr txBox="1"/>
          <p:nvPr/>
        </p:nvSpPr>
        <p:spPr>
          <a:xfrm>
            <a:off x="6096000" y="6086475"/>
            <a:ext cx="3586303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de-CH" dirty="0"/>
              <a:t>Absender sperren“ behandelt den </a:t>
            </a:r>
            <a:br>
              <a:rPr lang="de-CH" dirty="0"/>
            </a:br>
            <a:r>
              <a:rPr lang="de-CH" dirty="0"/>
              <a:t>Absender für die Zukunft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0A5B0B32-CC36-3BC2-F76F-19E08E8768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737" y="1690688"/>
            <a:ext cx="1631035" cy="646331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C98647A9-C6C6-4E02-D829-8FC49DBEDE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4409" y="1524554"/>
            <a:ext cx="1614742" cy="914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9427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8E2011-0588-8054-D7F1-BDA018908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Was passiert wo? </a:t>
            </a:r>
          </a:p>
        </p:txBody>
      </p:sp>
      <p:graphicFrame>
        <p:nvGraphicFramePr>
          <p:cNvPr id="5" name="Tabelle 4">
            <a:extLst>
              <a:ext uri="{FF2B5EF4-FFF2-40B4-BE49-F238E27FC236}">
                <a16:creationId xmlns:a16="http://schemas.microsoft.com/office/drawing/2014/main" id="{685C93A5-2386-11DA-9513-B1174C914D51}"/>
              </a:ext>
            </a:extLst>
          </p:cNvPr>
          <p:cNvGraphicFramePr>
            <a:graphicFrameLocks noGrp="1"/>
          </p:cNvGraphicFramePr>
          <p:nvPr/>
        </p:nvGraphicFramePr>
        <p:xfrm>
          <a:off x="838200" y="2583974"/>
          <a:ext cx="10515600" cy="28346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2142069903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95064963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859123026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55764244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CH"/>
                        <a:t>Aktion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CH"/>
                        <a:t>Betrifft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CH"/>
                        <a:t>Sichtbar in anderen Mailprogrammen?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CH"/>
                        <a:t>Wirkung auf zukünftige Mails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22303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CH" dirty="0"/>
                        <a:t>Nachricht in Spamordner verschieben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CH"/>
                        <a:t>eine Mail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CH"/>
                        <a:t>Ja, oft bei IMAP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CH"/>
                        <a:t>Nein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048755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CH"/>
                        <a:t>Absender in Outlook sperren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CH"/>
                        <a:t>Absender / Regel in Outlook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CH"/>
                        <a:t>Nein, nicht automatisch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CH"/>
                        <a:t>Ja, aber nur in Outlook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448787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CH"/>
                        <a:t>Absender beim Provider sperren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CH"/>
                        <a:t>Absender auf dem Server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CH"/>
                        <a:t>Ja, eher überall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CH" dirty="0"/>
                        <a:t>Ja, für alle Zugänge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63492020"/>
                  </a:ext>
                </a:extLst>
              </a:tr>
            </a:tbl>
          </a:graphicData>
        </a:graphic>
      </p:graphicFrame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7D45EE64-9FE2-F679-454E-3F52FF767D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CH" dirty="0"/>
              <a:t>Wenn etwas nicht klappt =&gt; suchen Sie hier zuerst mal ….</a:t>
            </a:r>
          </a:p>
        </p:txBody>
      </p:sp>
    </p:spTree>
    <p:extLst>
      <p:ext uri="{BB962C8B-B14F-4D97-AF65-F5344CB8AC3E}">
        <p14:creationId xmlns:p14="http://schemas.microsoft.com/office/powerpoint/2010/main" val="24622004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D570A7-FF70-A504-E334-8F78D8465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In Gmail - 1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A8057D2-D24E-616E-AD6B-3B78096395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/>
              <a:t>Spam-Mail</a:t>
            </a:r>
            <a:br>
              <a:rPr lang="de-CH" dirty="0"/>
            </a:br>
            <a:r>
              <a:rPr lang="de-CH" dirty="0"/>
              <a:t>(Quora …)</a:t>
            </a:r>
            <a:br>
              <a:rPr lang="de-CH" dirty="0"/>
            </a:br>
            <a:r>
              <a:rPr lang="de-CH" dirty="0">
                <a:solidFill>
                  <a:srgbClr val="FF0000"/>
                </a:solidFill>
              </a:rPr>
              <a:t>markieren</a:t>
            </a:r>
          </a:p>
          <a:p>
            <a:r>
              <a:rPr lang="de-CH" dirty="0">
                <a:solidFill>
                  <a:srgbClr val="FF0000"/>
                </a:solidFill>
              </a:rPr>
              <a:t>     Icon auswählen</a:t>
            </a:r>
            <a:br>
              <a:rPr lang="de-CH" dirty="0">
                <a:solidFill>
                  <a:srgbClr val="FF0000"/>
                </a:solidFill>
              </a:rPr>
            </a:br>
            <a:r>
              <a:rPr lang="de-CH" sz="1800" dirty="0"/>
              <a:t>(Spam melden) </a:t>
            </a:r>
          </a:p>
          <a:p>
            <a:endParaRPr lang="de-CH" dirty="0"/>
          </a:p>
        </p:txBody>
      </p:sp>
      <p:pic>
        <p:nvPicPr>
          <p:cNvPr id="4" name="Inhaltsplatzhalter 4">
            <a:extLst>
              <a:ext uri="{FF2B5EF4-FFF2-40B4-BE49-F238E27FC236}">
                <a16:creationId xmlns:a16="http://schemas.microsoft.com/office/drawing/2014/main" id="{8F9E7FC4-A679-2EE1-27F5-A732BA5CE6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3644" y="1825625"/>
            <a:ext cx="7735712" cy="435133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39544D70-A110-6E93-C21D-89A5615A99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784" y="3200368"/>
            <a:ext cx="285782" cy="285782"/>
          </a:xfrm>
          <a:prstGeom prst="rect">
            <a:avLst/>
          </a:prstGeom>
        </p:spPr>
      </p:pic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E5BA8214-C03E-1DC9-379D-03B692C1E266}"/>
              </a:ext>
            </a:extLst>
          </p:cNvPr>
          <p:cNvCxnSpPr>
            <a:cxnSpLocks/>
          </p:cNvCxnSpPr>
          <p:nvPr/>
        </p:nvCxnSpPr>
        <p:spPr>
          <a:xfrm>
            <a:off x="2895600" y="2895600"/>
            <a:ext cx="3086100" cy="590550"/>
          </a:xfrm>
          <a:prstGeom prst="straightConnector1">
            <a:avLst/>
          </a:prstGeom>
          <a:ln w="57150">
            <a:solidFill>
              <a:srgbClr val="FF252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F949B2E1-B456-5ADB-CF79-1E009361FD0C}"/>
              </a:ext>
            </a:extLst>
          </p:cNvPr>
          <p:cNvCxnSpPr>
            <a:cxnSpLocks/>
          </p:cNvCxnSpPr>
          <p:nvPr/>
        </p:nvCxnSpPr>
        <p:spPr>
          <a:xfrm flipV="1">
            <a:off x="4025900" y="3143250"/>
            <a:ext cx="2565400" cy="228600"/>
          </a:xfrm>
          <a:prstGeom prst="straightConnector1">
            <a:avLst/>
          </a:prstGeom>
          <a:ln w="57150">
            <a:solidFill>
              <a:srgbClr val="FF252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2D771733-E9FF-95C6-4A80-91E042F995A4}"/>
              </a:ext>
            </a:extLst>
          </p:cNvPr>
          <p:cNvSpPr/>
          <p:nvPr/>
        </p:nvSpPr>
        <p:spPr>
          <a:xfrm rot="5400000">
            <a:off x="11636009" y="-2588"/>
            <a:ext cx="558579" cy="553403"/>
          </a:xfrm>
          <a:custGeom>
            <a:avLst/>
            <a:gdLst>
              <a:gd name="csX0" fmla="*/ 633 w 558579"/>
              <a:gd name="csY0" fmla="*/ 553403 h 553403"/>
              <a:gd name="csX1" fmla="*/ 558579 w 558579"/>
              <a:gd name="csY1" fmla="*/ 0 h 553403"/>
              <a:gd name="csX2" fmla="*/ 414 w 558579"/>
              <a:gd name="csY2" fmla="*/ 0 h 553403"/>
              <a:gd name="csX3" fmla="*/ 633 w 558579"/>
              <a:gd name="csY3" fmla="*/ 553403 h 5534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558579" h="553403">
                <a:moveTo>
                  <a:pt x="633" y="553403"/>
                </a:moveTo>
                <a:lnTo>
                  <a:pt x="558579" y="0"/>
                </a:lnTo>
                <a:lnTo>
                  <a:pt x="414" y="0"/>
                </a:lnTo>
                <a:cubicBezTo>
                  <a:pt x="-1100" y="182880"/>
                  <a:pt x="2147" y="370523"/>
                  <a:pt x="633" y="553403"/>
                </a:cubicBezTo>
                <a:close/>
              </a:path>
            </a:pathLst>
          </a:custGeom>
          <a:solidFill>
            <a:srgbClr val="FFDEBD"/>
          </a:solidFill>
          <a:ln>
            <a:solidFill>
              <a:srgbClr val="FA7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14116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7A5AA4-A0A7-61EF-1FF8-ADEB0839C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In Gmail – 2   (Spam melden)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BEA6836-5270-82EE-43BC-768A0BAC8F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/>
              <a:t>Spam-Mail</a:t>
            </a:r>
            <a:br>
              <a:rPr lang="de-CH" dirty="0"/>
            </a:br>
            <a:r>
              <a:rPr lang="de-CH" dirty="0"/>
              <a:t>(Quora …)</a:t>
            </a:r>
            <a:br>
              <a:rPr lang="de-CH" dirty="0"/>
            </a:br>
            <a:r>
              <a:rPr lang="de-CH" dirty="0"/>
              <a:t>normal öffnen</a:t>
            </a:r>
          </a:p>
          <a:p>
            <a:r>
              <a:rPr lang="de-CH" dirty="0">
                <a:solidFill>
                  <a:srgbClr val="FF0000"/>
                </a:solidFill>
              </a:rPr>
              <a:t>     Icon auswählen</a:t>
            </a:r>
          </a:p>
          <a:p>
            <a:r>
              <a:rPr lang="de-CH" dirty="0">
                <a:solidFill>
                  <a:srgbClr val="FF0000"/>
                </a:solidFill>
              </a:rPr>
              <a:t>Als Spam melden</a:t>
            </a:r>
            <a:br>
              <a:rPr lang="de-CH" dirty="0"/>
            </a:br>
            <a:r>
              <a:rPr lang="de-CH" dirty="0"/>
              <a:t>auswählen </a:t>
            </a:r>
            <a:br>
              <a:rPr lang="de-CH" dirty="0">
                <a:solidFill>
                  <a:srgbClr val="FF0000"/>
                </a:solidFill>
              </a:rPr>
            </a:br>
            <a:endParaRPr lang="de-CH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9935BE0-8ADE-4949-CADA-B210CFA747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8700" y="1690687"/>
            <a:ext cx="7269103" cy="4802187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CB6C927A-4550-E7DB-58A5-22AC975BB9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948" y="3178946"/>
            <a:ext cx="209579" cy="323895"/>
          </a:xfrm>
          <a:prstGeom prst="rect">
            <a:avLst/>
          </a:prstGeom>
        </p:spPr>
      </p:pic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B379FEAC-4BB2-A55E-3388-FB32B1AB2696}"/>
              </a:ext>
            </a:extLst>
          </p:cNvPr>
          <p:cNvCxnSpPr>
            <a:cxnSpLocks/>
          </p:cNvCxnSpPr>
          <p:nvPr/>
        </p:nvCxnSpPr>
        <p:spPr>
          <a:xfrm>
            <a:off x="4051300" y="3319439"/>
            <a:ext cx="7302500" cy="183402"/>
          </a:xfrm>
          <a:prstGeom prst="straightConnector1">
            <a:avLst/>
          </a:prstGeom>
          <a:ln w="57150">
            <a:solidFill>
              <a:srgbClr val="FF252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2175375F-9254-DAAD-D9BC-D9D799B4C4B6}"/>
              </a:ext>
            </a:extLst>
          </p:cNvPr>
          <p:cNvCxnSpPr>
            <a:cxnSpLocks/>
          </p:cNvCxnSpPr>
          <p:nvPr/>
        </p:nvCxnSpPr>
        <p:spPr>
          <a:xfrm>
            <a:off x="4051300" y="3893319"/>
            <a:ext cx="6045200" cy="983481"/>
          </a:xfrm>
          <a:prstGeom prst="straightConnector1">
            <a:avLst/>
          </a:prstGeom>
          <a:ln w="57150">
            <a:solidFill>
              <a:srgbClr val="FF252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Freihandform: Form 3">
            <a:extLst>
              <a:ext uri="{FF2B5EF4-FFF2-40B4-BE49-F238E27FC236}">
                <a16:creationId xmlns:a16="http://schemas.microsoft.com/office/drawing/2014/main" id="{7B910FE5-8190-BC3C-B060-2B5E8CDA689B}"/>
              </a:ext>
            </a:extLst>
          </p:cNvPr>
          <p:cNvSpPr/>
          <p:nvPr/>
        </p:nvSpPr>
        <p:spPr>
          <a:xfrm rot="5400000">
            <a:off x="11636009" y="-2588"/>
            <a:ext cx="558579" cy="553403"/>
          </a:xfrm>
          <a:custGeom>
            <a:avLst/>
            <a:gdLst>
              <a:gd name="csX0" fmla="*/ 633 w 558579"/>
              <a:gd name="csY0" fmla="*/ 553403 h 553403"/>
              <a:gd name="csX1" fmla="*/ 558579 w 558579"/>
              <a:gd name="csY1" fmla="*/ 0 h 553403"/>
              <a:gd name="csX2" fmla="*/ 414 w 558579"/>
              <a:gd name="csY2" fmla="*/ 0 h 553403"/>
              <a:gd name="csX3" fmla="*/ 633 w 558579"/>
              <a:gd name="csY3" fmla="*/ 553403 h 5534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558579" h="553403">
                <a:moveTo>
                  <a:pt x="633" y="553403"/>
                </a:moveTo>
                <a:lnTo>
                  <a:pt x="558579" y="0"/>
                </a:lnTo>
                <a:lnTo>
                  <a:pt x="414" y="0"/>
                </a:lnTo>
                <a:cubicBezTo>
                  <a:pt x="-1100" y="182880"/>
                  <a:pt x="2147" y="370523"/>
                  <a:pt x="633" y="553403"/>
                </a:cubicBezTo>
                <a:close/>
              </a:path>
            </a:pathLst>
          </a:custGeom>
          <a:solidFill>
            <a:srgbClr val="FFDEBD"/>
          </a:solidFill>
          <a:ln>
            <a:solidFill>
              <a:srgbClr val="FA7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4234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1B144-4F70-CC62-E14E-5F3A14981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770429-CBF2-5F24-C522-11C1A2377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In Gmail – 3   (Absender blockieren)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E776076-5922-D800-18CA-4587D05F1F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/>
              <a:t>Spam-Mail</a:t>
            </a:r>
            <a:br>
              <a:rPr lang="de-CH" dirty="0"/>
            </a:br>
            <a:r>
              <a:rPr lang="de-CH" dirty="0"/>
              <a:t>(Quora …)</a:t>
            </a:r>
            <a:br>
              <a:rPr lang="de-CH" dirty="0"/>
            </a:br>
            <a:r>
              <a:rPr lang="de-CH" dirty="0"/>
              <a:t>normal öffnen</a:t>
            </a:r>
          </a:p>
          <a:p>
            <a:r>
              <a:rPr lang="de-CH" dirty="0">
                <a:solidFill>
                  <a:srgbClr val="FF0000"/>
                </a:solidFill>
              </a:rPr>
              <a:t>     Icon auswählen</a:t>
            </a:r>
          </a:p>
          <a:p>
            <a:r>
              <a:rPr lang="de-CH" dirty="0">
                <a:solidFill>
                  <a:srgbClr val="FF0000"/>
                </a:solidFill>
              </a:rPr>
              <a:t>(Quora..) </a:t>
            </a:r>
            <a:br>
              <a:rPr lang="de-CH" dirty="0">
                <a:solidFill>
                  <a:srgbClr val="FF0000"/>
                </a:solidFill>
              </a:rPr>
            </a:br>
            <a:r>
              <a:rPr lang="de-CH" dirty="0">
                <a:solidFill>
                  <a:srgbClr val="FF0000"/>
                </a:solidFill>
              </a:rPr>
              <a:t>Spaces blockieren </a:t>
            </a:r>
            <a:br>
              <a:rPr lang="de-CH" dirty="0"/>
            </a:br>
            <a:r>
              <a:rPr lang="de-CH" dirty="0"/>
              <a:t>auswählen </a:t>
            </a:r>
            <a:br>
              <a:rPr lang="de-CH" dirty="0">
                <a:solidFill>
                  <a:srgbClr val="FF0000"/>
                </a:solidFill>
              </a:rPr>
            </a:br>
            <a:endParaRPr lang="de-CH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82E7A1D-8A52-022E-0997-E013BA876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8700" y="1690687"/>
            <a:ext cx="7269103" cy="4802187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DEBC38E-BAC6-9D0C-10FD-4200D2BBAF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948" y="3178946"/>
            <a:ext cx="209579" cy="323895"/>
          </a:xfrm>
          <a:prstGeom prst="rect">
            <a:avLst/>
          </a:prstGeom>
        </p:spPr>
      </p:pic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2D980174-220E-8B20-7B63-65DDCFDE2589}"/>
              </a:ext>
            </a:extLst>
          </p:cNvPr>
          <p:cNvCxnSpPr>
            <a:cxnSpLocks/>
          </p:cNvCxnSpPr>
          <p:nvPr/>
        </p:nvCxnSpPr>
        <p:spPr>
          <a:xfrm>
            <a:off x="4051300" y="3319439"/>
            <a:ext cx="7302500" cy="183402"/>
          </a:xfrm>
          <a:prstGeom prst="straightConnector1">
            <a:avLst/>
          </a:prstGeom>
          <a:ln w="57150">
            <a:solidFill>
              <a:srgbClr val="FF252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7FAA4F9F-D2E8-B156-D0A3-5A02B4852555}"/>
              </a:ext>
            </a:extLst>
          </p:cNvPr>
          <p:cNvCxnSpPr>
            <a:cxnSpLocks/>
          </p:cNvCxnSpPr>
          <p:nvPr/>
        </p:nvCxnSpPr>
        <p:spPr>
          <a:xfrm>
            <a:off x="4152900" y="4248150"/>
            <a:ext cx="5924550" cy="466725"/>
          </a:xfrm>
          <a:prstGeom prst="straightConnector1">
            <a:avLst/>
          </a:prstGeom>
          <a:ln w="57150">
            <a:solidFill>
              <a:srgbClr val="FF252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Freihandform: Form 3">
            <a:extLst>
              <a:ext uri="{FF2B5EF4-FFF2-40B4-BE49-F238E27FC236}">
                <a16:creationId xmlns:a16="http://schemas.microsoft.com/office/drawing/2014/main" id="{E91D2443-5F2E-AA72-CF2F-D4858CAC95F1}"/>
              </a:ext>
            </a:extLst>
          </p:cNvPr>
          <p:cNvSpPr/>
          <p:nvPr/>
        </p:nvSpPr>
        <p:spPr>
          <a:xfrm rot="5400000">
            <a:off x="11636009" y="-2588"/>
            <a:ext cx="558579" cy="553403"/>
          </a:xfrm>
          <a:custGeom>
            <a:avLst/>
            <a:gdLst>
              <a:gd name="csX0" fmla="*/ 633 w 558579"/>
              <a:gd name="csY0" fmla="*/ 553403 h 553403"/>
              <a:gd name="csX1" fmla="*/ 558579 w 558579"/>
              <a:gd name="csY1" fmla="*/ 0 h 553403"/>
              <a:gd name="csX2" fmla="*/ 414 w 558579"/>
              <a:gd name="csY2" fmla="*/ 0 h 553403"/>
              <a:gd name="csX3" fmla="*/ 633 w 558579"/>
              <a:gd name="csY3" fmla="*/ 553403 h 5534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558579" h="553403">
                <a:moveTo>
                  <a:pt x="633" y="553403"/>
                </a:moveTo>
                <a:lnTo>
                  <a:pt x="558579" y="0"/>
                </a:lnTo>
                <a:lnTo>
                  <a:pt x="414" y="0"/>
                </a:lnTo>
                <a:cubicBezTo>
                  <a:pt x="-1100" y="182880"/>
                  <a:pt x="2147" y="370523"/>
                  <a:pt x="633" y="553403"/>
                </a:cubicBezTo>
                <a:close/>
              </a:path>
            </a:pathLst>
          </a:custGeom>
          <a:solidFill>
            <a:srgbClr val="FFDEBD"/>
          </a:solidFill>
          <a:ln>
            <a:solidFill>
              <a:srgbClr val="FA7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F033694-A20E-C361-DA8C-6C505B537E87}"/>
              </a:ext>
            </a:extLst>
          </p:cNvPr>
          <p:cNvSpPr txBox="1"/>
          <p:nvPr/>
        </p:nvSpPr>
        <p:spPr>
          <a:xfrm>
            <a:off x="457200" y="5248275"/>
            <a:ext cx="4084260" cy="1477328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de-CH" b="1" dirty="0"/>
              <a:t>Wichtig:</a:t>
            </a:r>
            <a:br>
              <a:rPr lang="de-CH" dirty="0"/>
            </a:br>
            <a:r>
              <a:rPr lang="de-CH" dirty="0"/>
              <a:t>Beide Funktionen (Spam melden und </a:t>
            </a:r>
            <a:br>
              <a:rPr lang="de-CH" dirty="0"/>
            </a:br>
            <a:r>
              <a:rPr lang="de-CH" dirty="0"/>
              <a:t>Absender blockieren) werden bei Gmail</a:t>
            </a:r>
            <a:br>
              <a:rPr lang="de-CH" dirty="0"/>
            </a:br>
            <a:r>
              <a:rPr lang="de-CH" dirty="0">
                <a:solidFill>
                  <a:srgbClr val="FF0000"/>
                </a:solidFill>
              </a:rPr>
              <a:t> serverseitig </a:t>
            </a:r>
            <a:r>
              <a:rPr lang="de-CH" dirty="0"/>
              <a:t>verarbeitet  (WAU …!)</a:t>
            </a:r>
            <a:br>
              <a:rPr lang="de-CH" dirty="0"/>
            </a:br>
            <a:r>
              <a:rPr lang="de-CH" dirty="0"/>
              <a:t>Erklärung folgt ….!  </a:t>
            </a:r>
          </a:p>
        </p:txBody>
      </p:sp>
    </p:spTree>
    <p:extLst>
      <p:ext uri="{BB962C8B-B14F-4D97-AF65-F5344CB8AC3E}">
        <p14:creationId xmlns:p14="http://schemas.microsoft.com/office/powerpoint/2010/main" val="1999931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4CA00F-7455-6DF0-B408-0B2941EEE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Gmail als </a:t>
            </a:r>
            <a:r>
              <a:rPr lang="de-CH" dirty="0">
                <a:solidFill>
                  <a:srgbClr val="FF0000"/>
                </a:solidFill>
              </a:rPr>
              <a:t>PWA</a:t>
            </a:r>
            <a:r>
              <a:rPr lang="de-CH" dirty="0"/>
              <a:t> (</a:t>
            </a:r>
            <a:r>
              <a:rPr lang="de-CH" dirty="0">
                <a:solidFill>
                  <a:srgbClr val="FF0000"/>
                </a:solidFill>
              </a:rPr>
              <a:t>P</a:t>
            </a:r>
            <a:r>
              <a:rPr lang="de-CH" dirty="0"/>
              <a:t>rogressive </a:t>
            </a:r>
            <a:r>
              <a:rPr lang="de-CH" dirty="0">
                <a:solidFill>
                  <a:srgbClr val="FF0000"/>
                </a:solidFill>
              </a:rPr>
              <a:t>W</a:t>
            </a:r>
            <a:r>
              <a:rPr lang="de-CH" dirty="0"/>
              <a:t>eb </a:t>
            </a:r>
            <a:r>
              <a:rPr lang="de-CH" dirty="0">
                <a:solidFill>
                  <a:srgbClr val="FF0000"/>
                </a:solidFill>
              </a:rPr>
              <a:t>A</a:t>
            </a:r>
            <a:r>
              <a:rPr lang="de-CH" dirty="0"/>
              <a:t>pp) - 1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34FB6A7-8C58-BCD2-3246-90A7247523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/>
              <a:t>Im Browser </a:t>
            </a:r>
            <a:br>
              <a:rPr lang="de-CH" dirty="0"/>
            </a:br>
            <a:r>
              <a:rPr lang="de-CH" dirty="0">
                <a:solidFill>
                  <a:srgbClr val="FF0000"/>
                </a:solidFill>
              </a:rPr>
              <a:t>     Icon auswählen</a:t>
            </a:r>
            <a:endParaRPr lang="de-CH" dirty="0"/>
          </a:p>
          <a:p>
            <a:r>
              <a:rPr lang="de-CH" dirty="0"/>
              <a:t> </a:t>
            </a:r>
            <a:r>
              <a:rPr lang="de-CH" dirty="0">
                <a:solidFill>
                  <a:srgbClr val="FF0000"/>
                </a:solidFill>
              </a:rPr>
              <a:t>Streamen, speichern</a:t>
            </a:r>
            <a:br>
              <a:rPr lang="de-CH" dirty="0">
                <a:solidFill>
                  <a:srgbClr val="FF0000"/>
                </a:solidFill>
              </a:rPr>
            </a:br>
            <a:r>
              <a:rPr lang="de-CH" dirty="0">
                <a:solidFill>
                  <a:srgbClr val="FF0000"/>
                </a:solidFill>
              </a:rPr>
              <a:t>und teilen </a:t>
            </a:r>
            <a:r>
              <a:rPr lang="de-CH" dirty="0"/>
              <a:t>…</a:t>
            </a:r>
          </a:p>
          <a:p>
            <a:r>
              <a:rPr lang="de-CH" dirty="0"/>
              <a:t> </a:t>
            </a:r>
            <a:r>
              <a:rPr lang="de-CH" dirty="0">
                <a:solidFill>
                  <a:srgbClr val="FF0000"/>
                </a:solidFill>
              </a:rPr>
              <a:t>Seite als App installieren</a:t>
            </a:r>
          </a:p>
          <a:p>
            <a:endParaRPr lang="de-CH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27D1CFE-A4E4-6494-4FA0-CD89E47DF6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1568847"/>
            <a:ext cx="6921500" cy="3720306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183FBFDA-4701-B818-0BD7-9D23D84EA9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948" y="2251846"/>
            <a:ext cx="209579" cy="323895"/>
          </a:xfrm>
          <a:prstGeom prst="rect">
            <a:avLst/>
          </a:prstGeom>
        </p:spPr>
      </p:pic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32B9586B-A177-1A72-E00A-F52A4461762E}"/>
              </a:ext>
            </a:extLst>
          </p:cNvPr>
          <p:cNvCxnSpPr>
            <a:cxnSpLocks/>
          </p:cNvCxnSpPr>
          <p:nvPr/>
        </p:nvCxnSpPr>
        <p:spPr>
          <a:xfrm flipV="1">
            <a:off x="4051300" y="1825625"/>
            <a:ext cx="7823200" cy="588168"/>
          </a:xfrm>
          <a:prstGeom prst="straightConnector1">
            <a:avLst/>
          </a:prstGeom>
          <a:ln w="57150">
            <a:solidFill>
              <a:srgbClr val="FF252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0E202A6C-CE55-94B1-AA5B-450C3849F1AB}"/>
              </a:ext>
            </a:extLst>
          </p:cNvPr>
          <p:cNvCxnSpPr>
            <a:cxnSpLocks/>
          </p:cNvCxnSpPr>
          <p:nvPr/>
        </p:nvCxnSpPr>
        <p:spPr>
          <a:xfrm>
            <a:off x="4476466" y="2931120"/>
            <a:ext cx="6055803" cy="1043186"/>
          </a:xfrm>
          <a:prstGeom prst="straightConnector1">
            <a:avLst/>
          </a:prstGeom>
          <a:ln w="57150">
            <a:solidFill>
              <a:srgbClr val="FF252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1373CC2E-B9B5-8426-B27C-6B328BBA92F4}"/>
              </a:ext>
            </a:extLst>
          </p:cNvPr>
          <p:cNvCxnSpPr>
            <a:cxnSpLocks/>
          </p:cNvCxnSpPr>
          <p:nvPr/>
        </p:nvCxnSpPr>
        <p:spPr>
          <a:xfrm>
            <a:off x="5092700" y="3875964"/>
            <a:ext cx="4470400" cy="626980"/>
          </a:xfrm>
          <a:prstGeom prst="straightConnector1">
            <a:avLst/>
          </a:prstGeom>
          <a:ln w="57150">
            <a:solidFill>
              <a:srgbClr val="FF252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Freihandform: Form 3">
            <a:extLst>
              <a:ext uri="{FF2B5EF4-FFF2-40B4-BE49-F238E27FC236}">
                <a16:creationId xmlns:a16="http://schemas.microsoft.com/office/drawing/2014/main" id="{6DC54E2F-7EA3-AA6C-6BAC-AAF89DDCE4A3}"/>
              </a:ext>
            </a:extLst>
          </p:cNvPr>
          <p:cNvSpPr/>
          <p:nvPr/>
        </p:nvSpPr>
        <p:spPr>
          <a:xfrm rot="5400000">
            <a:off x="11636009" y="-2588"/>
            <a:ext cx="558579" cy="553403"/>
          </a:xfrm>
          <a:custGeom>
            <a:avLst/>
            <a:gdLst>
              <a:gd name="csX0" fmla="*/ 633 w 558579"/>
              <a:gd name="csY0" fmla="*/ 553403 h 553403"/>
              <a:gd name="csX1" fmla="*/ 558579 w 558579"/>
              <a:gd name="csY1" fmla="*/ 0 h 553403"/>
              <a:gd name="csX2" fmla="*/ 414 w 558579"/>
              <a:gd name="csY2" fmla="*/ 0 h 553403"/>
              <a:gd name="csX3" fmla="*/ 633 w 558579"/>
              <a:gd name="csY3" fmla="*/ 553403 h 5534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558579" h="553403">
                <a:moveTo>
                  <a:pt x="633" y="553403"/>
                </a:moveTo>
                <a:lnTo>
                  <a:pt x="558579" y="0"/>
                </a:lnTo>
                <a:lnTo>
                  <a:pt x="414" y="0"/>
                </a:lnTo>
                <a:cubicBezTo>
                  <a:pt x="-1100" y="182880"/>
                  <a:pt x="2147" y="370523"/>
                  <a:pt x="633" y="553403"/>
                </a:cubicBezTo>
                <a:close/>
              </a:path>
            </a:pathLst>
          </a:custGeom>
          <a:solidFill>
            <a:srgbClr val="FFDEBD"/>
          </a:solidFill>
          <a:ln>
            <a:solidFill>
              <a:srgbClr val="FA7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6" name="Freihandform: Form 5">
            <a:extLst>
              <a:ext uri="{FF2B5EF4-FFF2-40B4-BE49-F238E27FC236}">
                <a16:creationId xmlns:a16="http://schemas.microsoft.com/office/drawing/2014/main" id="{AC6A9296-3085-C6A7-2F6C-40EDA112BB21}"/>
              </a:ext>
            </a:extLst>
          </p:cNvPr>
          <p:cNvSpPr/>
          <p:nvPr/>
        </p:nvSpPr>
        <p:spPr>
          <a:xfrm rot="13555075">
            <a:off x="7313001" y="-276701"/>
            <a:ext cx="558579" cy="553403"/>
          </a:xfrm>
          <a:custGeom>
            <a:avLst/>
            <a:gdLst>
              <a:gd name="csX0" fmla="*/ 633 w 558579"/>
              <a:gd name="csY0" fmla="*/ 553403 h 553403"/>
              <a:gd name="csX1" fmla="*/ 558579 w 558579"/>
              <a:gd name="csY1" fmla="*/ 0 h 553403"/>
              <a:gd name="csX2" fmla="*/ 414 w 558579"/>
              <a:gd name="csY2" fmla="*/ 0 h 553403"/>
              <a:gd name="csX3" fmla="*/ 633 w 558579"/>
              <a:gd name="csY3" fmla="*/ 553403 h 5534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558579" h="553403">
                <a:moveTo>
                  <a:pt x="633" y="553403"/>
                </a:moveTo>
                <a:lnTo>
                  <a:pt x="558579" y="0"/>
                </a:lnTo>
                <a:lnTo>
                  <a:pt x="414" y="0"/>
                </a:lnTo>
                <a:cubicBezTo>
                  <a:pt x="-1100" y="182880"/>
                  <a:pt x="2147" y="370523"/>
                  <a:pt x="633" y="553403"/>
                </a:cubicBezTo>
                <a:close/>
              </a:path>
            </a:pathLst>
          </a:custGeom>
          <a:solidFill>
            <a:srgbClr val="F5FEBE"/>
          </a:solidFill>
          <a:ln>
            <a:solidFill>
              <a:srgbClr val="899F0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4B0BE4F5-C0CA-D233-174E-D3DAB155BA75}"/>
              </a:ext>
            </a:extLst>
          </p:cNvPr>
          <p:cNvSpPr txBox="1"/>
          <p:nvPr/>
        </p:nvSpPr>
        <p:spPr>
          <a:xfrm rot="859354">
            <a:off x="10382250" y="553403"/>
            <a:ext cx="1378904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de-CH" dirty="0"/>
              <a:t>Optional!</a:t>
            </a:r>
            <a:br>
              <a:rPr lang="de-CH" dirty="0"/>
            </a:br>
            <a:r>
              <a:rPr lang="de-CH" dirty="0"/>
              <a:t>(Aber cool!) </a:t>
            </a:r>
          </a:p>
        </p:txBody>
      </p:sp>
    </p:spTree>
    <p:extLst>
      <p:ext uri="{BB962C8B-B14F-4D97-AF65-F5344CB8AC3E}">
        <p14:creationId xmlns:p14="http://schemas.microsoft.com/office/powerpoint/2010/main" val="1961384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99A66C-0394-EF63-4EFE-8219021FC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Gmail als </a:t>
            </a:r>
            <a:r>
              <a:rPr lang="de-CH" dirty="0">
                <a:solidFill>
                  <a:srgbClr val="FF0000"/>
                </a:solidFill>
              </a:rPr>
              <a:t>PWA</a:t>
            </a:r>
            <a:r>
              <a:rPr lang="de-CH" dirty="0"/>
              <a:t> (</a:t>
            </a:r>
            <a:r>
              <a:rPr lang="de-CH" dirty="0">
                <a:solidFill>
                  <a:srgbClr val="FF0000"/>
                </a:solidFill>
              </a:rPr>
              <a:t>P</a:t>
            </a:r>
            <a:r>
              <a:rPr lang="de-CH" dirty="0"/>
              <a:t>rogressive </a:t>
            </a:r>
            <a:r>
              <a:rPr lang="de-CH" dirty="0">
                <a:solidFill>
                  <a:srgbClr val="FF0000"/>
                </a:solidFill>
              </a:rPr>
              <a:t>W</a:t>
            </a:r>
            <a:r>
              <a:rPr lang="de-CH" dirty="0"/>
              <a:t>eb </a:t>
            </a:r>
            <a:r>
              <a:rPr lang="de-CH" dirty="0">
                <a:solidFill>
                  <a:srgbClr val="FF0000"/>
                </a:solidFill>
              </a:rPr>
              <a:t>A</a:t>
            </a:r>
            <a:r>
              <a:rPr lang="de-CH" dirty="0"/>
              <a:t>pp) - 2</a:t>
            </a:r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FAF62F1D-86ED-E4BB-B967-EFBC8B8FEE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00635" y="3907574"/>
            <a:ext cx="3913925" cy="2171176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9CAFEAE6-CC83-8D34-5749-9087C2CDB2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1" y="1495156"/>
            <a:ext cx="3297072" cy="2535248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A2986C29-E026-C23F-C2BB-0AFFC79CFD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4560" y="5415968"/>
            <a:ext cx="2635593" cy="1325563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58F04497-89A9-7E65-C13F-E433D8547D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99225" y="1572227"/>
            <a:ext cx="4246100" cy="2950426"/>
          </a:xfrm>
          <a:prstGeom prst="rect">
            <a:avLst/>
          </a:prstGeom>
        </p:spPr>
      </p:pic>
      <p:sp>
        <p:nvSpPr>
          <p:cNvPr id="4" name="Freihandform: Form 3">
            <a:extLst>
              <a:ext uri="{FF2B5EF4-FFF2-40B4-BE49-F238E27FC236}">
                <a16:creationId xmlns:a16="http://schemas.microsoft.com/office/drawing/2014/main" id="{9B7C3D37-32F4-35EC-F5F7-CD63B51DEE45}"/>
              </a:ext>
            </a:extLst>
          </p:cNvPr>
          <p:cNvSpPr/>
          <p:nvPr/>
        </p:nvSpPr>
        <p:spPr>
          <a:xfrm>
            <a:off x="1787857" y="3179928"/>
            <a:ext cx="7460918" cy="3226928"/>
          </a:xfrm>
          <a:custGeom>
            <a:avLst/>
            <a:gdLst>
              <a:gd name="csX0" fmla="*/ 0 w 8011236"/>
              <a:gd name="csY0" fmla="*/ 0 h 3226928"/>
              <a:gd name="csX1" fmla="*/ 2470244 w 8011236"/>
              <a:gd name="csY1" fmla="*/ 2879678 h 3226928"/>
              <a:gd name="csX2" fmla="*/ 6878471 w 8011236"/>
              <a:gd name="csY2" fmla="*/ 3057099 h 3226928"/>
              <a:gd name="csX3" fmla="*/ 8011236 w 8011236"/>
              <a:gd name="csY3" fmla="*/ 1801505 h 32269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8011236" h="3226928">
                <a:moveTo>
                  <a:pt x="0" y="0"/>
                </a:moveTo>
                <a:cubicBezTo>
                  <a:pt x="661916" y="1185081"/>
                  <a:pt x="1323832" y="2370162"/>
                  <a:pt x="2470244" y="2879678"/>
                </a:cubicBezTo>
                <a:cubicBezTo>
                  <a:pt x="3616656" y="3389195"/>
                  <a:pt x="5954972" y="3236794"/>
                  <a:pt x="6878471" y="3057099"/>
                </a:cubicBezTo>
                <a:cubicBezTo>
                  <a:pt x="7801970" y="2877404"/>
                  <a:pt x="7906603" y="2339454"/>
                  <a:pt x="8011236" y="1801505"/>
                </a:cubicBezTo>
              </a:path>
            </a:pathLst>
          </a:custGeom>
          <a:noFill/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5" name="Freihandform: Form 4">
            <a:extLst>
              <a:ext uri="{FF2B5EF4-FFF2-40B4-BE49-F238E27FC236}">
                <a16:creationId xmlns:a16="http://schemas.microsoft.com/office/drawing/2014/main" id="{F06CB623-7C0A-A5E5-5D91-4C7DBFECC00C}"/>
              </a:ext>
            </a:extLst>
          </p:cNvPr>
          <p:cNvSpPr/>
          <p:nvPr/>
        </p:nvSpPr>
        <p:spPr>
          <a:xfrm rot="13555075">
            <a:off x="7313001" y="-276701"/>
            <a:ext cx="558579" cy="553403"/>
          </a:xfrm>
          <a:custGeom>
            <a:avLst/>
            <a:gdLst>
              <a:gd name="csX0" fmla="*/ 633 w 558579"/>
              <a:gd name="csY0" fmla="*/ 553403 h 553403"/>
              <a:gd name="csX1" fmla="*/ 558579 w 558579"/>
              <a:gd name="csY1" fmla="*/ 0 h 553403"/>
              <a:gd name="csX2" fmla="*/ 414 w 558579"/>
              <a:gd name="csY2" fmla="*/ 0 h 553403"/>
              <a:gd name="csX3" fmla="*/ 633 w 558579"/>
              <a:gd name="csY3" fmla="*/ 553403 h 5534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558579" h="553403">
                <a:moveTo>
                  <a:pt x="633" y="553403"/>
                </a:moveTo>
                <a:lnTo>
                  <a:pt x="558579" y="0"/>
                </a:lnTo>
                <a:lnTo>
                  <a:pt x="414" y="0"/>
                </a:lnTo>
                <a:cubicBezTo>
                  <a:pt x="-1100" y="182880"/>
                  <a:pt x="2147" y="370523"/>
                  <a:pt x="633" y="553403"/>
                </a:cubicBezTo>
                <a:close/>
              </a:path>
            </a:pathLst>
          </a:custGeom>
          <a:solidFill>
            <a:srgbClr val="F5FEBE"/>
          </a:solidFill>
          <a:ln>
            <a:solidFill>
              <a:srgbClr val="899F0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DD5EE22F-7768-7CE7-B4C8-818DBEE36722}"/>
              </a:ext>
            </a:extLst>
          </p:cNvPr>
          <p:cNvSpPr txBox="1"/>
          <p:nvPr/>
        </p:nvSpPr>
        <p:spPr>
          <a:xfrm>
            <a:off x="9493952" y="4685608"/>
            <a:ext cx="2621936" cy="1200329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de-CH" b="1" dirty="0"/>
              <a:t>Vorteile von </a:t>
            </a:r>
            <a:r>
              <a:rPr lang="de-CH" b="1" dirty="0">
                <a:solidFill>
                  <a:srgbClr val="FF0000"/>
                </a:solidFill>
              </a:rPr>
              <a:t>PWA</a:t>
            </a:r>
            <a:r>
              <a:rPr lang="de-CH" b="1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Eigenes Fenster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in Startmenü sichtbar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in Taskleiste fixierbar</a:t>
            </a:r>
          </a:p>
        </p:txBody>
      </p:sp>
    </p:spTree>
    <p:extLst>
      <p:ext uri="{BB962C8B-B14F-4D97-AF65-F5344CB8AC3E}">
        <p14:creationId xmlns:p14="http://schemas.microsoft.com/office/powerpoint/2010/main" val="994393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A82C83-A172-FBD2-2BFC-405B9708C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Gmail als Webmail oder als </a:t>
            </a:r>
            <a:r>
              <a:rPr lang="de-CH" b="1" dirty="0">
                <a:solidFill>
                  <a:srgbClr val="FF0000"/>
                </a:solidFill>
              </a:rPr>
              <a:t>PWA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D820D2B-AB5F-71A5-A249-C6325094C3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45320"/>
            <a:ext cx="10515600" cy="4351338"/>
          </a:xfrm>
        </p:spPr>
        <p:txBody>
          <a:bodyPr>
            <a:normAutofit lnSpcReduction="10000"/>
          </a:bodyPr>
          <a:lstStyle/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pPr marL="0" indent="0">
              <a:buNone/>
              <a:tabLst>
                <a:tab pos="1257300" algn="l"/>
              </a:tabLst>
            </a:pPr>
            <a:r>
              <a:rPr lang="de-CH" dirty="0"/>
              <a:t>Frage:    Sind das zwei unterschiedliche E-Mail-Programme – oder 	zweimal derselbe Gmail-Dienst?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16CD5DB-DF0E-00D6-1588-4F7A37F028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77232"/>
            <a:ext cx="5997565" cy="3340677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CD35BBA2-40DA-BB17-1A67-25DD61878C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1349" y="1777232"/>
            <a:ext cx="6020651" cy="3340677"/>
          </a:xfrm>
          <a:prstGeom prst="rect">
            <a:avLst/>
          </a:prstGeom>
        </p:spPr>
      </p:pic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C82B34E0-EE02-E4D6-5F80-0C75284915CD}"/>
              </a:ext>
            </a:extLst>
          </p:cNvPr>
          <p:cNvCxnSpPr>
            <a:cxnSpLocks/>
          </p:cNvCxnSpPr>
          <p:nvPr/>
        </p:nvCxnSpPr>
        <p:spPr>
          <a:xfrm flipH="1">
            <a:off x="2497540" y="1279745"/>
            <a:ext cx="1683925" cy="740124"/>
          </a:xfrm>
          <a:prstGeom prst="straightConnector1">
            <a:avLst/>
          </a:prstGeom>
          <a:ln w="57150">
            <a:solidFill>
              <a:srgbClr val="FF252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6A4DDDAE-FE0A-11AE-06BD-6BCE602BADA4}"/>
              </a:ext>
            </a:extLst>
          </p:cNvPr>
          <p:cNvCxnSpPr>
            <a:cxnSpLocks/>
          </p:cNvCxnSpPr>
          <p:nvPr/>
        </p:nvCxnSpPr>
        <p:spPr>
          <a:xfrm>
            <a:off x="7767632" y="1279745"/>
            <a:ext cx="1267186" cy="740124"/>
          </a:xfrm>
          <a:prstGeom prst="straightConnector1">
            <a:avLst/>
          </a:prstGeom>
          <a:ln w="57150">
            <a:solidFill>
              <a:srgbClr val="FF252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Freihandform: Form 3">
            <a:extLst>
              <a:ext uri="{FF2B5EF4-FFF2-40B4-BE49-F238E27FC236}">
                <a16:creationId xmlns:a16="http://schemas.microsoft.com/office/drawing/2014/main" id="{E5B40A86-3491-4BBE-F09E-63694ACC9C18}"/>
              </a:ext>
            </a:extLst>
          </p:cNvPr>
          <p:cNvSpPr/>
          <p:nvPr/>
        </p:nvSpPr>
        <p:spPr>
          <a:xfrm rot="13555075">
            <a:off x="7313001" y="-276701"/>
            <a:ext cx="558579" cy="553403"/>
          </a:xfrm>
          <a:custGeom>
            <a:avLst/>
            <a:gdLst>
              <a:gd name="csX0" fmla="*/ 633 w 558579"/>
              <a:gd name="csY0" fmla="*/ 553403 h 553403"/>
              <a:gd name="csX1" fmla="*/ 558579 w 558579"/>
              <a:gd name="csY1" fmla="*/ 0 h 553403"/>
              <a:gd name="csX2" fmla="*/ 414 w 558579"/>
              <a:gd name="csY2" fmla="*/ 0 h 553403"/>
              <a:gd name="csX3" fmla="*/ 633 w 558579"/>
              <a:gd name="csY3" fmla="*/ 553403 h 5534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558579" h="553403">
                <a:moveTo>
                  <a:pt x="633" y="553403"/>
                </a:moveTo>
                <a:lnTo>
                  <a:pt x="558579" y="0"/>
                </a:lnTo>
                <a:lnTo>
                  <a:pt x="414" y="0"/>
                </a:lnTo>
                <a:cubicBezTo>
                  <a:pt x="-1100" y="182880"/>
                  <a:pt x="2147" y="370523"/>
                  <a:pt x="633" y="553403"/>
                </a:cubicBezTo>
                <a:close/>
              </a:path>
            </a:pathLst>
          </a:custGeom>
          <a:solidFill>
            <a:srgbClr val="F5FEBE"/>
          </a:solidFill>
          <a:ln>
            <a:solidFill>
              <a:srgbClr val="899F0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6" name="Freihandform: Form 5">
            <a:extLst>
              <a:ext uri="{FF2B5EF4-FFF2-40B4-BE49-F238E27FC236}">
                <a16:creationId xmlns:a16="http://schemas.microsoft.com/office/drawing/2014/main" id="{2206BBA0-DE5C-8662-233C-6F5D23323ED2}"/>
              </a:ext>
            </a:extLst>
          </p:cNvPr>
          <p:cNvSpPr/>
          <p:nvPr/>
        </p:nvSpPr>
        <p:spPr>
          <a:xfrm rot="5400000">
            <a:off x="11636009" y="-2588"/>
            <a:ext cx="558579" cy="553403"/>
          </a:xfrm>
          <a:custGeom>
            <a:avLst/>
            <a:gdLst>
              <a:gd name="csX0" fmla="*/ 633 w 558579"/>
              <a:gd name="csY0" fmla="*/ 553403 h 553403"/>
              <a:gd name="csX1" fmla="*/ 558579 w 558579"/>
              <a:gd name="csY1" fmla="*/ 0 h 553403"/>
              <a:gd name="csX2" fmla="*/ 414 w 558579"/>
              <a:gd name="csY2" fmla="*/ 0 h 553403"/>
              <a:gd name="csX3" fmla="*/ 633 w 558579"/>
              <a:gd name="csY3" fmla="*/ 553403 h 5534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558579" h="553403">
                <a:moveTo>
                  <a:pt x="633" y="553403"/>
                </a:moveTo>
                <a:lnTo>
                  <a:pt x="558579" y="0"/>
                </a:lnTo>
                <a:lnTo>
                  <a:pt x="414" y="0"/>
                </a:lnTo>
                <a:cubicBezTo>
                  <a:pt x="-1100" y="182880"/>
                  <a:pt x="2147" y="370523"/>
                  <a:pt x="633" y="553403"/>
                </a:cubicBezTo>
                <a:close/>
              </a:path>
            </a:pathLst>
          </a:custGeom>
          <a:solidFill>
            <a:srgbClr val="FFDEBD"/>
          </a:solidFill>
          <a:ln>
            <a:solidFill>
              <a:srgbClr val="FA7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02E0DFBD-2757-C8EA-1D27-60DF7DE9362C}"/>
              </a:ext>
            </a:extLst>
          </p:cNvPr>
          <p:cNvSpPr txBox="1"/>
          <p:nvPr/>
        </p:nvSpPr>
        <p:spPr>
          <a:xfrm rot="775465">
            <a:off x="9217085" y="502712"/>
            <a:ext cx="2234138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de-CH" dirty="0"/>
              <a:t>Etwas für immer: 😁</a:t>
            </a:r>
            <a:br>
              <a:rPr lang="de-CH" dirty="0"/>
            </a:br>
            <a:r>
              <a:rPr lang="de-CH" dirty="0"/>
              <a:t>chrome://apps</a:t>
            </a:r>
          </a:p>
        </p:txBody>
      </p:sp>
    </p:spTree>
    <p:extLst>
      <p:ext uri="{BB962C8B-B14F-4D97-AF65-F5344CB8AC3E}">
        <p14:creationId xmlns:p14="http://schemas.microsoft.com/office/powerpoint/2010/main" val="61423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EC0A90-E8DE-3B9F-FAEE-A6FE05688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47BB95-C57D-EE3A-7664-0190D8714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Bluewin-Webmail als </a:t>
            </a:r>
            <a:r>
              <a:rPr lang="de-CH" dirty="0">
                <a:solidFill>
                  <a:srgbClr val="FF0000"/>
                </a:solidFill>
              </a:rPr>
              <a:t>PWA</a:t>
            </a:r>
            <a:r>
              <a:rPr lang="de-CH" dirty="0"/>
              <a:t>  - 1  😉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3F65DA0-A7D3-2143-04DE-4452FCE1A7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/>
              <a:t>Im Browser </a:t>
            </a:r>
            <a:br>
              <a:rPr lang="de-CH" dirty="0"/>
            </a:br>
            <a:r>
              <a:rPr lang="de-CH" dirty="0">
                <a:solidFill>
                  <a:srgbClr val="FF0000"/>
                </a:solidFill>
              </a:rPr>
              <a:t>     Icon auswählen</a:t>
            </a:r>
            <a:endParaRPr lang="de-CH" dirty="0"/>
          </a:p>
          <a:p>
            <a:r>
              <a:rPr lang="de-CH" dirty="0"/>
              <a:t> </a:t>
            </a:r>
            <a:r>
              <a:rPr lang="de-CH" dirty="0">
                <a:solidFill>
                  <a:srgbClr val="FF0000"/>
                </a:solidFill>
              </a:rPr>
              <a:t>Streamen, speichern</a:t>
            </a:r>
            <a:br>
              <a:rPr lang="de-CH" dirty="0">
                <a:solidFill>
                  <a:srgbClr val="FF0000"/>
                </a:solidFill>
              </a:rPr>
            </a:br>
            <a:r>
              <a:rPr lang="de-CH" dirty="0">
                <a:solidFill>
                  <a:srgbClr val="FF0000"/>
                </a:solidFill>
              </a:rPr>
              <a:t>und teilen </a:t>
            </a:r>
            <a:r>
              <a:rPr lang="de-CH" dirty="0"/>
              <a:t>…</a:t>
            </a:r>
          </a:p>
          <a:p>
            <a:r>
              <a:rPr lang="de-CH" dirty="0"/>
              <a:t> </a:t>
            </a:r>
            <a:r>
              <a:rPr lang="de-CH" dirty="0">
                <a:solidFill>
                  <a:srgbClr val="FF0000"/>
                </a:solidFill>
              </a:rPr>
              <a:t>Seite als App installieren</a:t>
            </a:r>
          </a:p>
          <a:p>
            <a:endParaRPr lang="de-CH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4355263B-38D7-18D5-E5DC-68BF302E6D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6529" y="1825624"/>
            <a:ext cx="6264975" cy="3863975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9F7853A9-96B2-4A9D-EBD6-4709E5866A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948" y="2251846"/>
            <a:ext cx="209579" cy="323895"/>
          </a:xfrm>
          <a:prstGeom prst="rect">
            <a:avLst/>
          </a:prstGeom>
        </p:spPr>
      </p:pic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98A17E1E-A46C-50F7-283B-0766133E8198}"/>
              </a:ext>
            </a:extLst>
          </p:cNvPr>
          <p:cNvCxnSpPr>
            <a:cxnSpLocks/>
          </p:cNvCxnSpPr>
          <p:nvPr/>
        </p:nvCxnSpPr>
        <p:spPr>
          <a:xfrm flipV="1">
            <a:off x="4051300" y="1973943"/>
            <a:ext cx="7690757" cy="439850"/>
          </a:xfrm>
          <a:prstGeom prst="straightConnector1">
            <a:avLst/>
          </a:prstGeom>
          <a:ln w="57150">
            <a:solidFill>
              <a:srgbClr val="FF252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5BF523DC-6F1B-8103-1123-2A29AE3ED5E7}"/>
              </a:ext>
            </a:extLst>
          </p:cNvPr>
          <p:cNvCxnSpPr>
            <a:cxnSpLocks/>
          </p:cNvCxnSpPr>
          <p:nvPr/>
        </p:nvCxnSpPr>
        <p:spPr>
          <a:xfrm>
            <a:off x="4476466" y="2931120"/>
            <a:ext cx="5756105" cy="1365109"/>
          </a:xfrm>
          <a:prstGeom prst="straightConnector1">
            <a:avLst/>
          </a:prstGeom>
          <a:ln w="57150">
            <a:solidFill>
              <a:srgbClr val="FF252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81C9212E-90C5-D149-2FBE-7B30FD7049FA}"/>
              </a:ext>
            </a:extLst>
          </p:cNvPr>
          <p:cNvCxnSpPr>
            <a:cxnSpLocks/>
          </p:cNvCxnSpPr>
          <p:nvPr/>
        </p:nvCxnSpPr>
        <p:spPr>
          <a:xfrm>
            <a:off x="5092700" y="3875964"/>
            <a:ext cx="3964214" cy="1073407"/>
          </a:xfrm>
          <a:prstGeom prst="straightConnector1">
            <a:avLst/>
          </a:prstGeom>
          <a:ln w="57150">
            <a:solidFill>
              <a:srgbClr val="FF252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Freihandform: Form 3">
            <a:extLst>
              <a:ext uri="{FF2B5EF4-FFF2-40B4-BE49-F238E27FC236}">
                <a16:creationId xmlns:a16="http://schemas.microsoft.com/office/drawing/2014/main" id="{55F82FEA-673D-937E-C38A-D273EB73A395}"/>
              </a:ext>
            </a:extLst>
          </p:cNvPr>
          <p:cNvSpPr/>
          <p:nvPr/>
        </p:nvSpPr>
        <p:spPr>
          <a:xfrm rot="13555075">
            <a:off x="7313001" y="-276701"/>
            <a:ext cx="558579" cy="553403"/>
          </a:xfrm>
          <a:custGeom>
            <a:avLst/>
            <a:gdLst>
              <a:gd name="csX0" fmla="*/ 633 w 558579"/>
              <a:gd name="csY0" fmla="*/ 553403 h 553403"/>
              <a:gd name="csX1" fmla="*/ 558579 w 558579"/>
              <a:gd name="csY1" fmla="*/ 0 h 553403"/>
              <a:gd name="csX2" fmla="*/ 414 w 558579"/>
              <a:gd name="csY2" fmla="*/ 0 h 553403"/>
              <a:gd name="csX3" fmla="*/ 633 w 558579"/>
              <a:gd name="csY3" fmla="*/ 553403 h 5534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558579" h="553403">
                <a:moveTo>
                  <a:pt x="633" y="553403"/>
                </a:moveTo>
                <a:lnTo>
                  <a:pt x="558579" y="0"/>
                </a:lnTo>
                <a:lnTo>
                  <a:pt x="414" y="0"/>
                </a:lnTo>
                <a:cubicBezTo>
                  <a:pt x="-1100" y="182880"/>
                  <a:pt x="2147" y="370523"/>
                  <a:pt x="633" y="553403"/>
                </a:cubicBezTo>
                <a:close/>
              </a:path>
            </a:pathLst>
          </a:custGeom>
          <a:solidFill>
            <a:srgbClr val="F5FEBE"/>
          </a:solidFill>
          <a:ln>
            <a:solidFill>
              <a:srgbClr val="899F0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5" name="Freihandform: Form 4">
            <a:extLst>
              <a:ext uri="{FF2B5EF4-FFF2-40B4-BE49-F238E27FC236}">
                <a16:creationId xmlns:a16="http://schemas.microsoft.com/office/drawing/2014/main" id="{7FDA6379-95D3-B947-3A81-57B89E2DFE21}"/>
              </a:ext>
            </a:extLst>
          </p:cNvPr>
          <p:cNvSpPr/>
          <p:nvPr/>
        </p:nvSpPr>
        <p:spPr>
          <a:xfrm rot="5400000">
            <a:off x="11636009" y="-2588"/>
            <a:ext cx="558579" cy="553403"/>
          </a:xfrm>
          <a:custGeom>
            <a:avLst/>
            <a:gdLst>
              <a:gd name="csX0" fmla="*/ 633 w 558579"/>
              <a:gd name="csY0" fmla="*/ 553403 h 553403"/>
              <a:gd name="csX1" fmla="*/ 558579 w 558579"/>
              <a:gd name="csY1" fmla="*/ 0 h 553403"/>
              <a:gd name="csX2" fmla="*/ 414 w 558579"/>
              <a:gd name="csY2" fmla="*/ 0 h 553403"/>
              <a:gd name="csX3" fmla="*/ 633 w 558579"/>
              <a:gd name="csY3" fmla="*/ 553403 h 5534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558579" h="553403">
                <a:moveTo>
                  <a:pt x="633" y="553403"/>
                </a:moveTo>
                <a:lnTo>
                  <a:pt x="558579" y="0"/>
                </a:lnTo>
                <a:lnTo>
                  <a:pt x="414" y="0"/>
                </a:lnTo>
                <a:cubicBezTo>
                  <a:pt x="-1100" y="182880"/>
                  <a:pt x="2147" y="370523"/>
                  <a:pt x="633" y="553403"/>
                </a:cubicBezTo>
                <a:close/>
              </a:path>
            </a:pathLst>
          </a:custGeom>
          <a:solidFill>
            <a:srgbClr val="FFDEBD"/>
          </a:solidFill>
          <a:ln>
            <a:solidFill>
              <a:srgbClr val="FA7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93292F69-C985-2F91-24A3-AA13220DD67B}"/>
              </a:ext>
            </a:extLst>
          </p:cNvPr>
          <p:cNvSpPr txBox="1"/>
          <p:nvPr/>
        </p:nvSpPr>
        <p:spPr>
          <a:xfrm rot="859354">
            <a:off x="10382250" y="553403"/>
            <a:ext cx="1378904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de-CH" dirty="0"/>
              <a:t>Optional!</a:t>
            </a:r>
            <a:br>
              <a:rPr lang="de-CH" dirty="0"/>
            </a:br>
            <a:r>
              <a:rPr lang="de-CH" dirty="0"/>
              <a:t>(Aber cool!) </a:t>
            </a:r>
          </a:p>
        </p:txBody>
      </p:sp>
    </p:spTree>
    <p:extLst>
      <p:ext uri="{BB962C8B-B14F-4D97-AF65-F5344CB8AC3E}">
        <p14:creationId xmlns:p14="http://schemas.microsoft.com/office/powerpoint/2010/main" val="2472188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BDE6B-3A8C-D60A-DC8B-E5D07EE25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5E6B3B-0705-A307-6993-9158176A5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Bluewin-Webmail als </a:t>
            </a:r>
            <a:r>
              <a:rPr lang="de-CH" dirty="0">
                <a:solidFill>
                  <a:srgbClr val="FF0000"/>
                </a:solidFill>
              </a:rPr>
              <a:t>PWA</a:t>
            </a:r>
            <a:r>
              <a:rPr lang="de-CH" dirty="0"/>
              <a:t>  - 2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B93873C5-34B9-6EC4-8D37-A71804BEAC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999" y="1690688"/>
            <a:ext cx="2545082" cy="196691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A0E4BBD5-0292-3C11-C2C2-0468D73A9D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4071" y="3874162"/>
            <a:ext cx="3288720" cy="183846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92ECB022-BD96-52A3-8942-ECC91BA435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1601" y="5692101"/>
            <a:ext cx="2638682" cy="113585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10EFEC31-C7C8-13E6-6CA9-5C7596E158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9972" y="1690688"/>
            <a:ext cx="5004424" cy="2896594"/>
          </a:xfrm>
          <a:prstGeom prst="rect">
            <a:avLst/>
          </a:prstGeom>
        </p:spPr>
      </p:pic>
      <p:sp>
        <p:nvSpPr>
          <p:cNvPr id="23" name="Freihandform: Form 22">
            <a:extLst>
              <a:ext uri="{FF2B5EF4-FFF2-40B4-BE49-F238E27FC236}">
                <a16:creationId xmlns:a16="http://schemas.microsoft.com/office/drawing/2014/main" id="{5337DB51-7B69-8F5C-54CF-B4E4FCCCD676}"/>
              </a:ext>
            </a:extLst>
          </p:cNvPr>
          <p:cNvSpPr/>
          <p:nvPr/>
        </p:nvSpPr>
        <p:spPr>
          <a:xfrm>
            <a:off x="969047" y="3037405"/>
            <a:ext cx="8011236" cy="3226928"/>
          </a:xfrm>
          <a:custGeom>
            <a:avLst/>
            <a:gdLst>
              <a:gd name="csX0" fmla="*/ 0 w 8011236"/>
              <a:gd name="csY0" fmla="*/ 0 h 3226928"/>
              <a:gd name="csX1" fmla="*/ 2470244 w 8011236"/>
              <a:gd name="csY1" fmla="*/ 2879678 h 3226928"/>
              <a:gd name="csX2" fmla="*/ 6878471 w 8011236"/>
              <a:gd name="csY2" fmla="*/ 3057099 h 3226928"/>
              <a:gd name="csX3" fmla="*/ 8011236 w 8011236"/>
              <a:gd name="csY3" fmla="*/ 1801505 h 32269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8011236" h="3226928">
                <a:moveTo>
                  <a:pt x="0" y="0"/>
                </a:moveTo>
                <a:cubicBezTo>
                  <a:pt x="661916" y="1185081"/>
                  <a:pt x="1323832" y="2370162"/>
                  <a:pt x="2470244" y="2879678"/>
                </a:cubicBezTo>
                <a:cubicBezTo>
                  <a:pt x="3616656" y="3389195"/>
                  <a:pt x="5954972" y="3236794"/>
                  <a:pt x="6878471" y="3057099"/>
                </a:cubicBezTo>
                <a:cubicBezTo>
                  <a:pt x="7801970" y="2877404"/>
                  <a:pt x="7906603" y="2339454"/>
                  <a:pt x="8011236" y="1801505"/>
                </a:cubicBezTo>
              </a:path>
            </a:pathLst>
          </a:custGeom>
          <a:noFill/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" name="Freihandform: Form 2">
            <a:extLst>
              <a:ext uri="{FF2B5EF4-FFF2-40B4-BE49-F238E27FC236}">
                <a16:creationId xmlns:a16="http://schemas.microsoft.com/office/drawing/2014/main" id="{F03AACA9-208B-1365-18B7-AA1109B563E6}"/>
              </a:ext>
            </a:extLst>
          </p:cNvPr>
          <p:cNvSpPr/>
          <p:nvPr/>
        </p:nvSpPr>
        <p:spPr>
          <a:xfrm rot="13555075">
            <a:off x="7313001" y="-276701"/>
            <a:ext cx="558579" cy="553403"/>
          </a:xfrm>
          <a:custGeom>
            <a:avLst/>
            <a:gdLst>
              <a:gd name="csX0" fmla="*/ 633 w 558579"/>
              <a:gd name="csY0" fmla="*/ 553403 h 553403"/>
              <a:gd name="csX1" fmla="*/ 558579 w 558579"/>
              <a:gd name="csY1" fmla="*/ 0 h 553403"/>
              <a:gd name="csX2" fmla="*/ 414 w 558579"/>
              <a:gd name="csY2" fmla="*/ 0 h 553403"/>
              <a:gd name="csX3" fmla="*/ 633 w 558579"/>
              <a:gd name="csY3" fmla="*/ 553403 h 5534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558579" h="553403">
                <a:moveTo>
                  <a:pt x="633" y="553403"/>
                </a:moveTo>
                <a:lnTo>
                  <a:pt x="558579" y="0"/>
                </a:lnTo>
                <a:lnTo>
                  <a:pt x="414" y="0"/>
                </a:lnTo>
                <a:cubicBezTo>
                  <a:pt x="-1100" y="182880"/>
                  <a:pt x="2147" y="370523"/>
                  <a:pt x="633" y="553403"/>
                </a:cubicBezTo>
                <a:close/>
              </a:path>
            </a:pathLst>
          </a:custGeom>
          <a:solidFill>
            <a:srgbClr val="F5FEBE"/>
          </a:solidFill>
          <a:ln>
            <a:solidFill>
              <a:srgbClr val="899F0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14094183-2A9C-66EB-B091-FD8FE7692A96}"/>
              </a:ext>
            </a:extLst>
          </p:cNvPr>
          <p:cNvSpPr txBox="1"/>
          <p:nvPr/>
        </p:nvSpPr>
        <p:spPr>
          <a:xfrm>
            <a:off x="9290527" y="5059700"/>
            <a:ext cx="2621936" cy="1200329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de-CH" b="1" dirty="0"/>
              <a:t>Vorteile von </a:t>
            </a:r>
            <a:r>
              <a:rPr lang="de-CH" b="1" dirty="0">
                <a:solidFill>
                  <a:srgbClr val="FF0000"/>
                </a:solidFill>
              </a:rPr>
              <a:t>PWA</a:t>
            </a:r>
            <a:r>
              <a:rPr lang="de-CH" b="1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Eigenes Fenster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in Startmenü sichtbar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in Taskleiste fixierbar</a:t>
            </a:r>
          </a:p>
        </p:txBody>
      </p:sp>
    </p:spTree>
    <p:extLst>
      <p:ext uri="{BB962C8B-B14F-4D97-AF65-F5344CB8AC3E}">
        <p14:creationId xmlns:p14="http://schemas.microsoft.com/office/powerpoint/2010/main" val="2657737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7D727E-E417-BEE9-8F44-D8F5930F1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Bluewin als Webmail oder als </a:t>
            </a:r>
            <a:r>
              <a:rPr lang="de-CH" b="1" dirty="0">
                <a:solidFill>
                  <a:srgbClr val="FF0000"/>
                </a:solidFill>
              </a:rPr>
              <a:t>PWA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3C831E8-4A85-85B3-AF9D-E3FD592C09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195312"/>
            <a:ext cx="10515600" cy="1109285"/>
          </a:xfrm>
        </p:spPr>
        <p:txBody>
          <a:bodyPr>
            <a:normAutofit fontScale="92500" lnSpcReduction="20000"/>
          </a:bodyPr>
          <a:lstStyle/>
          <a:p>
            <a:pPr>
              <a:tabLst>
                <a:tab pos="1438275" algn="l"/>
              </a:tabLst>
            </a:pPr>
            <a:r>
              <a:rPr lang="de-CH" dirty="0"/>
              <a:t>Frage:    Sind das zwei unterschiedliche E-Mail-Programme – oder 	zweimal derselbe Bluewin-Dienst?</a:t>
            </a:r>
          </a:p>
          <a:p>
            <a:pPr>
              <a:tabLst>
                <a:tab pos="1438275" algn="l"/>
              </a:tabLst>
            </a:pPr>
            <a:r>
              <a:rPr lang="de-CH" dirty="0"/>
              <a:t>Frage: 	… und wo kann ich bei Bluewin Spam bekämpfen?</a:t>
            </a:r>
          </a:p>
          <a:p>
            <a:endParaRPr lang="de-CH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95F3CEDC-DB1E-856F-CB60-8DF69B52A6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9771" y="1842513"/>
            <a:ext cx="5481924" cy="3172974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AAF49FC-049D-E8E5-8184-2D61D43537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55" y="1842513"/>
            <a:ext cx="6239186" cy="3172974"/>
          </a:xfrm>
          <a:prstGeom prst="rect">
            <a:avLst/>
          </a:prstGeom>
        </p:spPr>
      </p:pic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A7EF1B50-BD8E-E3CE-BF2B-16415B7C256F}"/>
              </a:ext>
            </a:extLst>
          </p:cNvPr>
          <p:cNvCxnSpPr>
            <a:cxnSpLocks/>
          </p:cNvCxnSpPr>
          <p:nvPr/>
        </p:nvCxnSpPr>
        <p:spPr>
          <a:xfrm flipH="1">
            <a:off x="2667000" y="1288079"/>
            <a:ext cx="1635916" cy="512146"/>
          </a:xfrm>
          <a:prstGeom prst="straightConnector1">
            <a:avLst/>
          </a:prstGeom>
          <a:ln w="57150">
            <a:solidFill>
              <a:srgbClr val="FF252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51DEE4C3-41E4-C31F-F761-EF7FD877F34D}"/>
              </a:ext>
            </a:extLst>
          </p:cNvPr>
          <p:cNvCxnSpPr>
            <a:cxnSpLocks/>
          </p:cNvCxnSpPr>
          <p:nvPr/>
        </p:nvCxnSpPr>
        <p:spPr>
          <a:xfrm>
            <a:off x="7767632" y="1279745"/>
            <a:ext cx="1252543" cy="450506"/>
          </a:xfrm>
          <a:prstGeom prst="straightConnector1">
            <a:avLst/>
          </a:prstGeom>
          <a:ln w="57150">
            <a:solidFill>
              <a:srgbClr val="FF252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Freihandform: Form 3">
            <a:extLst>
              <a:ext uri="{FF2B5EF4-FFF2-40B4-BE49-F238E27FC236}">
                <a16:creationId xmlns:a16="http://schemas.microsoft.com/office/drawing/2014/main" id="{3801B898-0701-46A8-F5FF-CF9E07E63582}"/>
              </a:ext>
            </a:extLst>
          </p:cNvPr>
          <p:cNvSpPr/>
          <p:nvPr/>
        </p:nvSpPr>
        <p:spPr>
          <a:xfrm rot="13555075">
            <a:off x="7313001" y="-276701"/>
            <a:ext cx="558579" cy="553403"/>
          </a:xfrm>
          <a:custGeom>
            <a:avLst/>
            <a:gdLst>
              <a:gd name="csX0" fmla="*/ 633 w 558579"/>
              <a:gd name="csY0" fmla="*/ 553403 h 553403"/>
              <a:gd name="csX1" fmla="*/ 558579 w 558579"/>
              <a:gd name="csY1" fmla="*/ 0 h 553403"/>
              <a:gd name="csX2" fmla="*/ 414 w 558579"/>
              <a:gd name="csY2" fmla="*/ 0 h 553403"/>
              <a:gd name="csX3" fmla="*/ 633 w 558579"/>
              <a:gd name="csY3" fmla="*/ 553403 h 5534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558579" h="553403">
                <a:moveTo>
                  <a:pt x="633" y="553403"/>
                </a:moveTo>
                <a:lnTo>
                  <a:pt x="558579" y="0"/>
                </a:lnTo>
                <a:lnTo>
                  <a:pt x="414" y="0"/>
                </a:lnTo>
                <a:cubicBezTo>
                  <a:pt x="-1100" y="182880"/>
                  <a:pt x="2147" y="370523"/>
                  <a:pt x="633" y="553403"/>
                </a:cubicBezTo>
                <a:close/>
              </a:path>
            </a:pathLst>
          </a:custGeom>
          <a:solidFill>
            <a:srgbClr val="F5FEBE"/>
          </a:solidFill>
          <a:ln>
            <a:solidFill>
              <a:srgbClr val="899F0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5" name="Freihandform: Form 4">
            <a:extLst>
              <a:ext uri="{FF2B5EF4-FFF2-40B4-BE49-F238E27FC236}">
                <a16:creationId xmlns:a16="http://schemas.microsoft.com/office/drawing/2014/main" id="{866665E9-14CC-1ED1-9E29-47880801220B}"/>
              </a:ext>
            </a:extLst>
          </p:cNvPr>
          <p:cNvSpPr/>
          <p:nvPr/>
        </p:nvSpPr>
        <p:spPr>
          <a:xfrm rot="5400000">
            <a:off x="11636009" y="-2588"/>
            <a:ext cx="558579" cy="553403"/>
          </a:xfrm>
          <a:custGeom>
            <a:avLst/>
            <a:gdLst>
              <a:gd name="csX0" fmla="*/ 633 w 558579"/>
              <a:gd name="csY0" fmla="*/ 553403 h 553403"/>
              <a:gd name="csX1" fmla="*/ 558579 w 558579"/>
              <a:gd name="csY1" fmla="*/ 0 h 553403"/>
              <a:gd name="csX2" fmla="*/ 414 w 558579"/>
              <a:gd name="csY2" fmla="*/ 0 h 553403"/>
              <a:gd name="csX3" fmla="*/ 633 w 558579"/>
              <a:gd name="csY3" fmla="*/ 553403 h 5534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558579" h="553403">
                <a:moveTo>
                  <a:pt x="633" y="553403"/>
                </a:moveTo>
                <a:lnTo>
                  <a:pt x="558579" y="0"/>
                </a:lnTo>
                <a:lnTo>
                  <a:pt x="414" y="0"/>
                </a:lnTo>
                <a:cubicBezTo>
                  <a:pt x="-1100" y="182880"/>
                  <a:pt x="2147" y="370523"/>
                  <a:pt x="633" y="553403"/>
                </a:cubicBezTo>
                <a:close/>
              </a:path>
            </a:pathLst>
          </a:custGeom>
          <a:solidFill>
            <a:srgbClr val="FFDEBD"/>
          </a:solidFill>
          <a:ln>
            <a:solidFill>
              <a:srgbClr val="FA7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75138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844094-96BE-0B0A-78EE-0D92143F7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In Bluewin – grosse Herausforderung 😉 …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5CA96ED-0365-3468-9FAC-7B48865553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CH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84615F4-010E-2452-7FF9-DDEE67C8DC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8333" y="1478383"/>
            <a:ext cx="6325224" cy="324267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03EF558C-2CCF-42EC-B4E6-50BD2910C0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5684" y="4788529"/>
            <a:ext cx="3439005" cy="1581371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E340792C-7E28-BE36-A0F0-208182353D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7097" y="4788529"/>
            <a:ext cx="5934903" cy="1876687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B26427DB-0E56-6A74-608B-D15080073C12}"/>
              </a:ext>
            </a:extLst>
          </p:cNvPr>
          <p:cNvSpPr txBox="1"/>
          <p:nvPr/>
        </p:nvSpPr>
        <p:spPr>
          <a:xfrm>
            <a:off x="4658680" y="4069444"/>
            <a:ext cx="61747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900" dirty="0"/>
              <a:t>( Server )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0C564721-286C-F5AC-54A5-1D70F2F47496}"/>
              </a:ext>
            </a:extLst>
          </p:cNvPr>
          <p:cNvSpPr/>
          <p:nvPr/>
        </p:nvSpPr>
        <p:spPr>
          <a:xfrm>
            <a:off x="4100513" y="4133850"/>
            <a:ext cx="1119187" cy="123825"/>
          </a:xfrm>
          <a:prstGeom prst="rect">
            <a:avLst/>
          </a:prstGeom>
          <a:solidFill>
            <a:srgbClr val="FF2525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8C815343-86C1-39D1-9121-1CC3F9CC4B8C}"/>
              </a:ext>
            </a:extLst>
          </p:cNvPr>
          <p:cNvSpPr/>
          <p:nvPr/>
        </p:nvSpPr>
        <p:spPr>
          <a:xfrm>
            <a:off x="2824163" y="5205413"/>
            <a:ext cx="1119187" cy="195262"/>
          </a:xfrm>
          <a:prstGeom prst="rect">
            <a:avLst/>
          </a:prstGeom>
          <a:solidFill>
            <a:srgbClr val="FF2525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FCC55FD5-DACA-788F-4C58-8DE69B7922E5}"/>
              </a:ext>
            </a:extLst>
          </p:cNvPr>
          <p:cNvSpPr/>
          <p:nvPr/>
        </p:nvSpPr>
        <p:spPr>
          <a:xfrm>
            <a:off x="1762126" y="5205413"/>
            <a:ext cx="723900" cy="195262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305202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764F5D-9038-462D-1FE0-84FDF8A53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In Bluewin - Webmail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EBDCCF5-6EBB-146C-F8BB-5913CB96D8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728" y="1825625"/>
            <a:ext cx="3348686" cy="2196357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5291CF71-F06F-2495-F2ED-F313B1EECF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392" y="4296518"/>
            <a:ext cx="3357350" cy="2196357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1B70F7D7-C74D-DC8F-4F15-DA0CC7D0BC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3091" y="1825625"/>
            <a:ext cx="6880097" cy="4114800"/>
          </a:xfrm>
          <a:prstGeom prst="rect">
            <a:avLst/>
          </a:prstGeom>
        </p:spPr>
      </p:pic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A33B28DA-D9F9-A310-FB54-0536603BA8FA}"/>
              </a:ext>
            </a:extLst>
          </p:cNvPr>
          <p:cNvCxnSpPr>
            <a:cxnSpLocks/>
          </p:cNvCxnSpPr>
          <p:nvPr/>
        </p:nvCxnSpPr>
        <p:spPr>
          <a:xfrm flipH="1">
            <a:off x="2729552" y="1279745"/>
            <a:ext cx="1451913" cy="1163204"/>
          </a:xfrm>
          <a:prstGeom prst="straightConnector1">
            <a:avLst/>
          </a:prstGeom>
          <a:ln w="57150">
            <a:solidFill>
              <a:srgbClr val="FF252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322E7995-216C-FF32-1A90-E620927E0CFD}"/>
              </a:ext>
            </a:extLst>
          </p:cNvPr>
          <p:cNvCxnSpPr>
            <a:cxnSpLocks/>
          </p:cNvCxnSpPr>
          <p:nvPr/>
        </p:nvCxnSpPr>
        <p:spPr>
          <a:xfrm flipH="1">
            <a:off x="2729552" y="1279745"/>
            <a:ext cx="1451913" cy="3660745"/>
          </a:xfrm>
          <a:prstGeom prst="straightConnector1">
            <a:avLst/>
          </a:prstGeom>
          <a:ln w="57150">
            <a:solidFill>
              <a:srgbClr val="FF252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D8170145-6B87-D8D5-0DF6-8E9F2ED2DAEA}"/>
              </a:ext>
            </a:extLst>
          </p:cNvPr>
          <p:cNvCxnSpPr>
            <a:cxnSpLocks/>
          </p:cNvCxnSpPr>
          <p:nvPr/>
        </p:nvCxnSpPr>
        <p:spPr>
          <a:xfrm>
            <a:off x="5491814" y="1279745"/>
            <a:ext cx="1154646" cy="581602"/>
          </a:xfrm>
          <a:prstGeom prst="straightConnector1">
            <a:avLst/>
          </a:prstGeom>
          <a:ln w="57150">
            <a:solidFill>
              <a:srgbClr val="FF252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feld 15">
            <a:extLst>
              <a:ext uri="{FF2B5EF4-FFF2-40B4-BE49-F238E27FC236}">
                <a16:creationId xmlns:a16="http://schemas.microsoft.com/office/drawing/2014/main" id="{5A41121C-134A-0EC2-D01E-6736F45F0D47}"/>
              </a:ext>
            </a:extLst>
          </p:cNvPr>
          <p:cNvSpPr txBox="1"/>
          <p:nvPr/>
        </p:nvSpPr>
        <p:spPr>
          <a:xfrm>
            <a:off x="7310437" y="213360"/>
            <a:ext cx="458619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b="1" dirty="0"/>
              <a:t>Wichtig: </a:t>
            </a:r>
            <a:br>
              <a:rPr lang="de-CH" dirty="0"/>
            </a:br>
            <a:r>
              <a:rPr lang="de-CH" dirty="0"/>
              <a:t>Hier bin ich auf dem </a:t>
            </a:r>
            <a:r>
              <a:rPr lang="de-CH" b="1" dirty="0"/>
              <a:t>Webmail</a:t>
            </a:r>
            <a:r>
              <a:rPr lang="de-CH" dirty="0"/>
              <a:t> </a:t>
            </a:r>
            <a:br>
              <a:rPr lang="de-CH" dirty="0"/>
            </a:br>
            <a:r>
              <a:rPr lang="de-CH" dirty="0"/>
              <a:t>von Swisscom. </a:t>
            </a:r>
            <a:br>
              <a:rPr lang="de-CH" dirty="0"/>
            </a:br>
            <a:r>
              <a:rPr lang="de-CH" dirty="0"/>
              <a:t>Hier kann ich E-Mails als </a:t>
            </a:r>
            <a:r>
              <a:rPr lang="de-CH" b="1" dirty="0">
                <a:solidFill>
                  <a:srgbClr val="FF0000"/>
                </a:solidFill>
              </a:rPr>
              <a:t>Spam markieren </a:t>
            </a:r>
            <a:br>
              <a:rPr lang="de-CH" dirty="0"/>
            </a:br>
            <a:r>
              <a:rPr lang="de-CH" dirty="0"/>
              <a:t>und Nachrichten im Spamordner </a:t>
            </a:r>
            <a:r>
              <a:rPr lang="de-CH" b="1" dirty="0">
                <a:solidFill>
                  <a:srgbClr val="FF0000"/>
                </a:solidFill>
              </a:rPr>
              <a:t>verwalten</a:t>
            </a:r>
            <a:r>
              <a:rPr lang="de-CH" dirty="0"/>
              <a:t>.</a:t>
            </a:r>
            <a:endParaRPr lang="de-CH" b="1" dirty="0">
              <a:solidFill>
                <a:srgbClr val="FF0000"/>
              </a:solidFill>
            </a:endParaRP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EB607793-F46E-F784-4F77-C9458CA0134B}"/>
              </a:ext>
            </a:extLst>
          </p:cNvPr>
          <p:cNvSpPr/>
          <p:nvPr/>
        </p:nvSpPr>
        <p:spPr>
          <a:xfrm>
            <a:off x="3511292" y="681037"/>
            <a:ext cx="2375158" cy="581602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65439169-2D7E-7817-AAED-391403C8C514}"/>
              </a:ext>
            </a:extLst>
          </p:cNvPr>
          <p:cNvSpPr/>
          <p:nvPr/>
        </p:nvSpPr>
        <p:spPr>
          <a:xfrm>
            <a:off x="2166866" y="2405643"/>
            <a:ext cx="723900" cy="195262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D12E5502-6917-23A8-B511-1C8396C9B286}"/>
              </a:ext>
            </a:extLst>
          </p:cNvPr>
          <p:cNvSpPr/>
          <p:nvPr/>
        </p:nvSpPr>
        <p:spPr>
          <a:xfrm>
            <a:off x="2166866" y="4882496"/>
            <a:ext cx="723900" cy="195262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EC383076-9D5D-27E1-EED1-B37C61325775}"/>
              </a:ext>
            </a:extLst>
          </p:cNvPr>
          <p:cNvSpPr/>
          <p:nvPr/>
        </p:nvSpPr>
        <p:spPr>
          <a:xfrm>
            <a:off x="9379885" y="551259"/>
            <a:ext cx="969027" cy="25955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4" name="Freihandform: Form 3">
            <a:extLst>
              <a:ext uri="{FF2B5EF4-FFF2-40B4-BE49-F238E27FC236}">
                <a16:creationId xmlns:a16="http://schemas.microsoft.com/office/drawing/2014/main" id="{FD5736D5-466B-786C-49E7-FA513833FB55}"/>
              </a:ext>
            </a:extLst>
          </p:cNvPr>
          <p:cNvSpPr/>
          <p:nvPr/>
        </p:nvSpPr>
        <p:spPr>
          <a:xfrm rot="5400000">
            <a:off x="11636009" y="-2588"/>
            <a:ext cx="558579" cy="553403"/>
          </a:xfrm>
          <a:custGeom>
            <a:avLst/>
            <a:gdLst>
              <a:gd name="csX0" fmla="*/ 633 w 558579"/>
              <a:gd name="csY0" fmla="*/ 553403 h 553403"/>
              <a:gd name="csX1" fmla="*/ 558579 w 558579"/>
              <a:gd name="csY1" fmla="*/ 0 h 553403"/>
              <a:gd name="csX2" fmla="*/ 414 w 558579"/>
              <a:gd name="csY2" fmla="*/ 0 h 553403"/>
              <a:gd name="csX3" fmla="*/ 633 w 558579"/>
              <a:gd name="csY3" fmla="*/ 553403 h 5534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558579" h="553403">
                <a:moveTo>
                  <a:pt x="633" y="553403"/>
                </a:moveTo>
                <a:lnTo>
                  <a:pt x="558579" y="0"/>
                </a:lnTo>
                <a:lnTo>
                  <a:pt x="414" y="0"/>
                </a:lnTo>
                <a:cubicBezTo>
                  <a:pt x="-1100" y="182880"/>
                  <a:pt x="2147" y="370523"/>
                  <a:pt x="633" y="553403"/>
                </a:cubicBezTo>
                <a:close/>
              </a:path>
            </a:pathLst>
          </a:custGeom>
          <a:solidFill>
            <a:srgbClr val="FFDEBD"/>
          </a:solidFill>
          <a:ln>
            <a:solidFill>
              <a:srgbClr val="FA7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0D6E5E3-E658-FAAD-6A4D-98EE58247D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8124" y="5855110"/>
            <a:ext cx="6524626" cy="8695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CH" sz="2000" dirty="0"/>
              <a:t>«Aber» : Nicht jede Spam-Aktion bewirkt automatisch eine dauerhafte Sperre für zukünftige Nachrichten</a:t>
            </a:r>
          </a:p>
        </p:txBody>
      </p:sp>
    </p:spTree>
    <p:extLst>
      <p:ext uri="{BB962C8B-B14F-4D97-AF65-F5344CB8AC3E}">
        <p14:creationId xmlns:p14="http://schemas.microsoft.com/office/powerpoint/2010/main" val="1208122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A223BC-E343-A9D9-4010-DEE02E930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In Bluewin – My Swisscom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2ABAB4F-BFFD-567A-A4BA-A279A1B5DF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CH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F4233CC-1F26-60A0-31BE-2B0A7C10DE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787674"/>
            <a:ext cx="3392471" cy="2213620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EA23DC13-60D2-DFB8-EC97-E5F7A73832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199" y="4098280"/>
            <a:ext cx="3392471" cy="2230966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C95B1F7A-6C10-090F-D15B-50E5549DA4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95712" y="1787673"/>
            <a:ext cx="6835157" cy="4190045"/>
          </a:xfrm>
          <a:prstGeom prst="rect">
            <a:avLst/>
          </a:prstGeom>
        </p:spPr>
      </p:pic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03C19219-8A4E-26E7-1474-519626608B00}"/>
              </a:ext>
            </a:extLst>
          </p:cNvPr>
          <p:cNvCxnSpPr>
            <a:cxnSpLocks/>
          </p:cNvCxnSpPr>
          <p:nvPr/>
        </p:nvCxnSpPr>
        <p:spPr>
          <a:xfrm flipH="1">
            <a:off x="2825087" y="1279745"/>
            <a:ext cx="1356378" cy="1094965"/>
          </a:xfrm>
          <a:prstGeom prst="straightConnector1">
            <a:avLst/>
          </a:prstGeom>
          <a:ln w="57150">
            <a:solidFill>
              <a:srgbClr val="FF252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02939472-3FB7-6D37-B763-804260FC40FE}"/>
              </a:ext>
            </a:extLst>
          </p:cNvPr>
          <p:cNvCxnSpPr>
            <a:cxnSpLocks/>
          </p:cNvCxnSpPr>
          <p:nvPr/>
        </p:nvCxnSpPr>
        <p:spPr>
          <a:xfrm flipH="1">
            <a:off x="2906973" y="1279745"/>
            <a:ext cx="1274492" cy="3428733"/>
          </a:xfrm>
          <a:prstGeom prst="straightConnector1">
            <a:avLst/>
          </a:prstGeom>
          <a:ln w="57150">
            <a:solidFill>
              <a:srgbClr val="FF252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B1477827-328C-8F99-DB66-172605FD61D7}"/>
              </a:ext>
            </a:extLst>
          </p:cNvPr>
          <p:cNvCxnSpPr>
            <a:cxnSpLocks/>
          </p:cNvCxnSpPr>
          <p:nvPr/>
        </p:nvCxnSpPr>
        <p:spPr>
          <a:xfrm>
            <a:off x="5491814" y="1279745"/>
            <a:ext cx="895338" cy="507928"/>
          </a:xfrm>
          <a:prstGeom prst="straightConnector1">
            <a:avLst/>
          </a:prstGeom>
          <a:ln w="57150">
            <a:solidFill>
              <a:srgbClr val="FF252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feld 22">
            <a:extLst>
              <a:ext uri="{FF2B5EF4-FFF2-40B4-BE49-F238E27FC236}">
                <a16:creationId xmlns:a16="http://schemas.microsoft.com/office/drawing/2014/main" id="{1BB224A4-E72E-1716-5DA8-D0F62A3E6EFA}"/>
              </a:ext>
            </a:extLst>
          </p:cNvPr>
          <p:cNvSpPr txBox="1"/>
          <p:nvPr/>
        </p:nvSpPr>
        <p:spPr>
          <a:xfrm>
            <a:off x="7137324" y="71299"/>
            <a:ext cx="48935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/>
              <a:t>Wichtig: </a:t>
            </a:r>
            <a:br>
              <a:rPr lang="de-CH" dirty="0"/>
            </a:br>
            <a:r>
              <a:rPr lang="de-CH" dirty="0"/>
              <a:t>Hier bin ich auf dem Kundenportal </a:t>
            </a:r>
          </a:p>
          <a:p>
            <a:r>
              <a:rPr lang="de-CH" dirty="0"/>
              <a:t>My Swisscom. </a:t>
            </a:r>
            <a:br>
              <a:rPr lang="de-CH" dirty="0"/>
            </a:br>
            <a:r>
              <a:rPr lang="de-CH" dirty="0"/>
              <a:t>Hier kann ich den allgemeinen Spam- und Phishingfilter meines Bluewin-Konto </a:t>
            </a:r>
            <a:br>
              <a:rPr lang="de-CH" dirty="0"/>
            </a:br>
            <a:r>
              <a:rPr lang="de-CH" dirty="0"/>
              <a:t>ein- oder ausschalten. </a:t>
            </a:r>
            <a:endParaRPr lang="de-CH" b="1" dirty="0">
              <a:solidFill>
                <a:srgbClr val="FF0000"/>
              </a:solidFill>
            </a:endParaRPr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30D5F52D-D6FF-54A0-FD68-4C2F9CB05BBE}"/>
              </a:ext>
            </a:extLst>
          </p:cNvPr>
          <p:cNvSpPr/>
          <p:nvPr/>
        </p:nvSpPr>
        <p:spPr>
          <a:xfrm>
            <a:off x="2576494" y="2374710"/>
            <a:ext cx="842982" cy="182753"/>
          </a:xfrm>
          <a:prstGeom prst="rect">
            <a:avLst/>
          </a:prstGeom>
          <a:solidFill>
            <a:srgbClr val="FF2525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7" name="Rechteck 26">
            <a:extLst>
              <a:ext uri="{FF2B5EF4-FFF2-40B4-BE49-F238E27FC236}">
                <a16:creationId xmlns:a16="http://schemas.microsoft.com/office/drawing/2014/main" id="{DC9865FB-61F9-D819-C32E-37189F6D3C2D}"/>
              </a:ext>
            </a:extLst>
          </p:cNvPr>
          <p:cNvSpPr/>
          <p:nvPr/>
        </p:nvSpPr>
        <p:spPr>
          <a:xfrm>
            <a:off x="2597450" y="4690925"/>
            <a:ext cx="842982" cy="182753"/>
          </a:xfrm>
          <a:prstGeom prst="rect">
            <a:avLst/>
          </a:prstGeom>
          <a:solidFill>
            <a:srgbClr val="FF2525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29" name="Rechteck 28">
            <a:extLst>
              <a:ext uri="{FF2B5EF4-FFF2-40B4-BE49-F238E27FC236}">
                <a16:creationId xmlns:a16="http://schemas.microsoft.com/office/drawing/2014/main" id="{7AF9A15B-31B1-CFE9-75FC-4B6D30A88211}"/>
              </a:ext>
            </a:extLst>
          </p:cNvPr>
          <p:cNvSpPr/>
          <p:nvPr/>
        </p:nvSpPr>
        <p:spPr>
          <a:xfrm>
            <a:off x="3645526" y="730981"/>
            <a:ext cx="3326774" cy="548764"/>
          </a:xfrm>
          <a:prstGeom prst="rect">
            <a:avLst/>
          </a:prstGeom>
          <a:solidFill>
            <a:srgbClr val="FF2525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31" name="Rechteck 30">
            <a:extLst>
              <a:ext uri="{FF2B5EF4-FFF2-40B4-BE49-F238E27FC236}">
                <a16:creationId xmlns:a16="http://schemas.microsoft.com/office/drawing/2014/main" id="{FFFEFAA9-BD51-EACC-57FA-81FD6C50A337}"/>
              </a:ext>
            </a:extLst>
          </p:cNvPr>
          <p:cNvSpPr/>
          <p:nvPr/>
        </p:nvSpPr>
        <p:spPr>
          <a:xfrm>
            <a:off x="9191624" y="365125"/>
            <a:ext cx="1476375" cy="315912"/>
          </a:xfrm>
          <a:prstGeom prst="rect">
            <a:avLst/>
          </a:prstGeom>
          <a:solidFill>
            <a:srgbClr val="FF2525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315690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C5D3B5-CF1E-9E61-33CA-92F23FCCC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In Bluewin - 1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1FC4A7E-0A68-E0BD-D3FC-822958E722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/>
              <a:t>Ausgangslage:</a:t>
            </a:r>
          </a:p>
          <a:p>
            <a:endParaRPr lang="de-CH" dirty="0"/>
          </a:p>
          <a:p>
            <a:r>
              <a:rPr lang="de-CH" dirty="0">
                <a:solidFill>
                  <a:srgbClr val="FF0000"/>
                </a:solidFill>
              </a:rPr>
              <a:t>Microsoft Outlook</a:t>
            </a:r>
            <a:br>
              <a:rPr lang="de-CH" dirty="0">
                <a:solidFill>
                  <a:srgbClr val="FF0000"/>
                </a:solidFill>
              </a:rPr>
            </a:br>
            <a:r>
              <a:rPr lang="de-CH" dirty="0">
                <a:solidFill>
                  <a:srgbClr val="FF0000"/>
                </a:solidFill>
              </a:rPr>
              <a:t>Testnachricht</a:t>
            </a:r>
            <a:br>
              <a:rPr lang="de-CH" dirty="0"/>
            </a:br>
            <a:r>
              <a:rPr lang="de-CH" dirty="0"/>
              <a:t>sei (hier) Spam</a:t>
            </a:r>
            <a:br>
              <a:rPr lang="de-CH" dirty="0"/>
            </a:br>
            <a:br>
              <a:rPr lang="de-CH" dirty="0"/>
            </a:br>
            <a:r>
              <a:rPr lang="de-CH" dirty="0">
                <a:highlight>
                  <a:srgbClr val="FFFF00"/>
                </a:highlight>
              </a:rPr>
              <a:t>Weil ich sonst keine</a:t>
            </a:r>
            <a:br>
              <a:rPr lang="de-CH" dirty="0">
                <a:highlight>
                  <a:srgbClr val="FFFF00"/>
                </a:highlight>
              </a:rPr>
            </a:br>
            <a:r>
              <a:rPr lang="de-CH" dirty="0">
                <a:highlight>
                  <a:srgbClr val="FFFF00"/>
                </a:highlight>
              </a:rPr>
              <a:t>Mail hatte …. 🫣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FFE1435-E24C-DA38-1BF9-FF3ABB1D9A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5841" y="1193368"/>
            <a:ext cx="7393050" cy="4804475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72C1F5C6-FAAD-5120-E7F5-0DC9CA1A6E61}"/>
              </a:ext>
            </a:extLst>
          </p:cNvPr>
          <p:cNvSpPr/>
          <p:nvPr/>
        </p:nvSpPr>
        <p:spPr>
          <a:xfrm>
            <a:off x="5761818" y="4959458"/>
            <a:ext cx="5040500" cy="41845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64FE3861-9C9D-CFEE-3647-0B5434BC8CBF}"/>
              </a:ext>
            </a:extLst>
          </p:cNvPr>
          <p:cNvCxnSpPr>
            <a:cxnSpLocks/>
          </p:cNvCxnSpPr>
          <p:nvPr/>
        </p:nvCxnSpPr>
        <p:spPr>
          <a:xfrm>
            <a:off x="3960751" y="3105150"/>
            <a:ext cx="1665134" cy="1854308"/>
          </a:xfrm>
          <a:prstGeom prst="straightConnector1">
            <a:avLst/>
          </a:prstGeom>
          <a:ln w="57150">
            <a:solidFill>
              <a:srgbClr val="FF252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Freihandform: Form 3">
            <a:extLst>
              <a:ext uri="{FF2B5EF4-FFF2-40B4-BE49-F238E27FC236}">
                <a16:creationId xmlns:a16="http://schemas.microsoft.com/office/drawing/2014/main" id="{7A61C9D8-6A89-304D-D738-8D81AAD0F97F}"/>
              </a:ext>
            </a:extLst>
          </p:cNvPr>
          <p:cNvSpPr/>
          <p:nvPr/>
        </p:nvSpPr>
        <p:spPr>
          <a:xfrm rot="5400000">
            <a:off x="11636009" y="-2588"/>
            <a:ext cx="558579" cy="553403"/>
          </a:xfrm>
          <a:custGeom>
            <a:avLst/>
            <a:gdLst>
              <a:gd name="csX0" fmla="*/ 633 w 558579"/>
              <a:gd name="csY0" fmla="*/ 553403 h 553403"/>
              <a:gd name="csX1" fmla="*/ 558579 w 558579"/>
              <a:gd name="csY1" fmla="*/ 0 h 553403"/>
              <a:gd name="csX2" fmla="*/ 414 w 558579"/>
              <a:gd name="csY2" fmla="*/ 0 h 553403"/>
              <a:gd name="csX3" fmla="*/ 633 w 558579"/>
              <a:gd name="csY3" fmla="*/ 553403 h 5534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558579" h="553403">
                <a:moveTo>
                  <a:pt x="633" y="553403"/>
                </a:moveTo>
                <a:lnTo>
                  <a:pt x="558579" y="0"/>
                </a:lnTo>
                <a:lnTo>
                  <a:pt x="414" y="0"/>
                </a:lnTo>
                <a:cubicBezTo>
                  <a:pt x="-1100" y="182880"/>
                  <a:pt x="2147" y="370523"/>
                  <a:pt x="633" y="553403"/>
                </a:cubicBezTo>
                <a:close/>
              </a:path>
            </a:pathLst>
          </a:custGeom>
          <a:solidFill>
            <a:srgbClr val="FFDEBD"/>
          </a:solidFill>
          <a:ln>
            <a:solidFill>
              <a:srgbClr val="FA7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05769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C1AA36-EE61-6342-8DCD-20440FF6C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In Bluewin - 2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665ECC1-50DC-C7CA-E20F-6BB0F8F9DE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/>
              <a:t>Spam-Mail</a:t>
            </a:r>
            <a:br>
              <a:rPr lang="de-CH" dirty="0"/>
            </a:br>
            <a:r>
              <a:rPr lang="de-CH" dirty="0"/>
              <a:t>(Microsoft …)</a:t>
            </a:r>
            <a:br>
              <a:rPr lang="de-CH" dirty="0"/>
            </a:br>
            <a:r>
              <a:rPr lang="de-CH" dirty="0"/>
              <a:t>mit rechter Maus</a:t>
            </a:r>
            <a:br>
              <a:rPr lang="de-CH" dirty="0"/>
            </a:br>
            <a:r>
              <a:rPr lang="de-CH" dirty="0"/>
              <a:t>anklicken</a:t>
            </a:r>
          </a:p>
          <a:p>
            <a:r>
              <a:rPr lang="de-CH" dirty="0">
                <a:solidFill>
                  <a:srgbClr val="FF0000"/>
                </a:solidFill>
              </a:rPr>
              <a:t>Als Spam markieren </a:t>
            </a:r>
          </a:p>
          <a:p>
            <a:pPr marL="0" indent="0">
              <a:buNone/>
            </a:pPr>
            <a:endParaRPr lang="de-CH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E0F87EA-A354-1752-7CFD-90F2A1466E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1969" y="1468275"/>
            <a:ext cx="7295497" cy="4708687"/>
          </a:xfrm>
          <a:prstGeom prst="rect">
            <a:avLst/>
          </a:prstGeom>
        </p:spPr>
      </p:pic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DC0630A2-4319-45EE-6283-9E2797BAFDEC}"/>
              </a:ext>
            </a:extLst>
          </p:cNvPr>
          <p:cNvCxnSpPr>
            <a:cxnSpLocks/>
          </p:cNvCxnSpPr>
          <p:nvPr/>
        </p:nvCxnSpPr>
        <p:spPr>
          <a:xfrm>
            <a:off x="4417017" y="3781586"/>
            <a:ext cx="5408908" cy="433953"/>
          </a:xfrm>
          <a:prstGeom prst="straightConnector1">
            <a:avLst/>
          </a:prstGeom>
          <a:ln w="57150">
            <a:solidFill>
              <a:srgbClr val="FF252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lipse 10">
            <a:extLst>
              <a:ext uri="{FF2B5EF4-FFF2-40B4-BE49-F238E27FC236}">
                <a16:creationId xmlns:a16="http://schemas.microsoft.com/office/drawing/2014/main" id="{A3CDEAD2-828B-0298-B2D4-B9978C6D5BE3}"/>
              </a:ext>
            </a:extLst>
          </p:cNvPr>
          <p:cNvSpPr/>
          <p:nvPr/>
        </p:nvSpPr>
        <p:spPr>
          <a:xfrm>
            <a:off x="6220691" y="5238750"/>
            <a:ext cx="3605234" cy="29289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2FF6A282-7CD8-76B9-73AA-8408084210E8}"/>
              </a:ext>
            </a:extLst>
          </p:cNvPr>
          <p:cNvCxnSpPr>
            <a:cxnSpLocks/>
          </p:cNvCxnSpPr>
          <p:nvPr/>
        </p:nvCxnSpPr>
        <p:spPr>
          <a:xfrm>
            <a:off x="3862835" y="2859437"/>
            <a:ext cx="2496401" cy="2459252"/>
          </a:xfrm>
          <a:prstGeom prst="straightConnector1">
            <a:avLst/>
          </a:prstGeom>
          <a:ln w="57150">
            <a:solidFill>
              <a:srgbClr val="FF252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Freihandform: Form 3">
            <a:extLst>
              <a:ext uri="{FF2B5EF4-FFF2-40B4-BE49-F238E27FC236}">
                <a16:creationId xmlns:a16="http://schemas.microsoft.com/office/drawing/2014/main" id="{5B96ABCA-DFDB-BB21-BC92-265E59C7AA0E}"/>
              </a:ext>
            </a:extLst>
          </p:cNvPr>
          <p:cNvSpPr/>
          <p:nvPr/>
        </p:nvSpPr>
        <p:spPr>
          <a:xfrm rot="5400000">
            <a:off x="11636009" y="-2588"/>
            <a:ext cx="558579" cy="553403"/>
          </a:xfrm>
          <a:custGeom>
            <a:avLst/>
            <a:gdLst>
              <a:gd name="csX0" fmla="*/ 633 w 558579"/>
              <a:gd name="csY0" fmla="*/ 553403 h 553403"/>
              <a:gd name="csX1" fmla="*/ 558579 w 558579"/>
              <a:gd name="csY1" fmla="*/ 0 h 553403"/>
              <a:gd name="csX2" fmla="*/ 414 w 558579"/>
              <a:gd name="csY2" fmla="*/ 0 h 553403"/>
              <a:gd name="csX3" fmla="*/ 633 w 558579"/>
              <a:gd name="csY3" fmla="*/ 553403 h 5534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558579" h="553403">
                <a:moveTo>
                  <a:pt x="633" y="553403"/>
                </a:moveTo>
                <a:lnTo>
                  <a:pt x="558579" y="0"/>
                </a:lnTo>
                <a:lnTo>
                  <a:pt x="414" y="0"/>
                </a:lnTo>
                <a:cubicBezTo>
                  <a:pt x="-1100" y="182880"/>
                  <a:pt x="2147" y="370523"/>
                  <a:pt x="633" y="553403"/>
                </a:cubicBezTo>
                <a:close/>
              </a:path>
            </a:pathLst>
          </a:custGeom>
          <a:solidFill>
            <a:srgbClr val="FFDEBD"/>
          </a:solidFill>
          <a:ln>
            <a:solidFill>
              <a:srgbClr val="FA7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14538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C8AFEC-4C72-0E76-B39C-4C04A5474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In Bluewin - 3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3FB04A2-A2C6-35A0-F2BD-4390E78FCE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478" y="1483320"/>
            <a:ext cx="5543217" cy="3584139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58D9196A-4915-74CE-8BC8-C19455E810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7304" y="1483322"/>
            <a:ext cx="5543217" cy="3569126"/>
          </a:xfrm>
          <a:prstGeom prst="rect">
            <a:avLst/>
          </a:prstGeom>
        </p:spPr>
      </p:pic>
      <p:sp>
        <p:nvSpPr>
          <p:cNvPr id="9" name="Inhaltsplatzhalter 8">
            <a:extLst>
              <a:ext uri="{FF2B5EF4-FFF2-40B4-BE49-F238E27FC236}">
                <a16:creationId xmlns:a16="http://schemas.microsoft.com/office/drawing/2014/main" id="{7FA04EEF-5428-79C9-CD3D-FA7E12671E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4048004"/>
            <a:ext cx="1404938" cy="71449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 lnSpcReduction="20000"/>
          </a:bodyPr>
          <a:lstStyle/>
          <a:p>
            <a:pPr algn="ctr"/>
            <a:r>
              <a:rPr lang="de-CH" dirty="0"/>
              <a:t>Spam-Mail </a:t>
            </a:r>
            <a:br>
              <a:rPr lang="de-CH" dirty="0"/>
            </a:br>
            <a:r>
              <a:rPr lang="de-CH" dirty="0"/>
              <a:t>ist «weg»!</a:t>
            </a:r>
          </a:p>
        </p:txBody>
      </p:sp>
      <p:sp>
        <p:nvSpPr>
          <p:cNvPr id="11" name="Multiplikationszeichen 10">
            <a:extLst>
              <a:ext uri="{FF2B5EF4-FFF2-40B4-BE49-F238E27FC236}">
                <a16:creationId xmlns:a16="http://schemas.microsoft.com/office/drawing/2014/main" id="{A0BDA878-4B4F-EA41-3BD8-66F7000F7993}"/>
              </a:ext>
            </a:extLst>
          </p:cNvPr>
          <p:cNvSpPr/>
          <p:nvPr/>
        </p:nvSpPr>
        <p:spPr>
          <a:xfrm>
            <a:off x="1454018" y="4336195"/>
            <a:ext cx="195263" cy="138113"/>
          </a:xfrm>
          <a:prstGeom prst="mathMultiply">
            <a:avLst/>
          </a:prstGeom>
          <a:solidFill>
            <a:srgbClr val="FF25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2" name="Inhaltsplatzhalter 8">
            <a:extLst>
              <a:ext uri="{FF2B5EF4-FFF2-40B4-BE49-F238E27FC236}">
                <a16:creationId xmlns:a16="http://schemas.microsoft.com/office/drawing/2014/main" id="{7B44C68D-5EEA-31D8-CA9D-ACAD3588E515}"/>
              </a:ext>
            </a:extLst>
          </p:cNvPr>
          <p:cNvSpPr txBox="1">
            <a:spLocks/>
          </p:cNvSpPr>
          <p:nvPr/>
        </p:nvSpPr>
        <p:spPr>
          <a:xfrm rot="19419079">
            <a:off x="5265757" y="3319408"/>
            <a:ext cx="1404938" cy="665146"/>
          </a:xfrm>
          <a:prstGeom prst="rightArrow">
            <a:avLst/>
          </a:prstGeom>
          <a:solidFill>
            <a:srgbClr val="FF0000"/>
          </a:solidFill>
          <a:ln w="19050" cap="flat" cmpd="sng" algn="ctr">
            <a:solidFill>
              <a:srgbClr val="FF0000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3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de-CH" dirty="0"/>
              <a:t>Spam-Mail </a:t>
            </a:r>
            <a:br>
              <a:rPr lang="de-CH" dirty="0"/>
            </a:br>
            <a:r>
              <a:rPr lang="de-CH" dirty="0"/>
              <a:t>ist im Spam Ordner!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6F30857-BC44-C55D-FD05-490B0CF6632A}"/>
              </a:ext>
            </a:extLst>
          </p:cNvPr>
          <p:cNvSpPr/>
          <p:nvPr/>
        </p:nvSpPr>
        <p:spPr>
          <a:xfrm>
            <a:off x="7538951" y="2662438"/>
            <a:ext cx="3605234" cy="29289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" name="Freihandform: Form 2">
            <a:extLst>
              <a:ext uri="{FF2B5EF4-FFF2-40B4-BE49-F238E27FC236}">
                <a16:creationId xmlns:a16="http://schemas.microsoft.com/office/drawing/2014/main" id="{C4156E81-95C5-6D41-499E-5B0919BDADF2}"/>
              </a:ext>
            </a:extLst>
          </p:cNvPr>
          <p:cNvSpPr/>
          <p:nvPr/>
        </p:nvSpPr>
        <p:spPr>
          <a:xfrm rot="5400000">
            <a:off x="11636009" y="-2588"/>
            <a:ext cx="558579" cy="553403"/>
          </a:xfrm>
          <a:custGeom>
            <a:avLst/>
            <a:gdLst>
              <a:gd name="csX0" fmla="*/ 633 w 558579"/>
              <a:gd name="csY0" fmla="*/ 553403 h 553403"/>
              <a:gd name="csX1" fmla="*/ 558579 w 558579"/>
              <a:gd name="csY1" fmla="*/ 0 h 553403"/>
              <a:gd name="csX2" fmla="*/ 414 w 558579"/>
              <a:gd name="csY2" fmla="*/ 0 h 553403"/>
              <a:gd name="csX3" fmla="*/ 633 w 558579"/>
              <a:gd name="csY3" fmla="*/ 553403 h 5534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558579" h="553403">
                <a:moveTo>
                  <a:pt x="633" y="553403"/>
                </a:moveTo>
                <a:lnTo>
                  <a:pt x="558579" y="0"/>
                </a:lnTo>
                <a:lnTo>
                  <a:pt x="414" y="0"/>
                </a:lnTo>
                <a:cubicBezTo>
                  <a:pt x="-1100" y="182880"/>
                  <a:pt x="2147" y="370523"/>
                  <a:pt x="633" y="553403"/>
                </a:cubicBezTo>
                <a:close/>
              </a:path>
            </a:pathLst>
          </a:custGeom>
          <a:solidFill>
            <a:srgbClr val="FFDEBD"/>
          </a:solidFill>
          <a:ln>
            <a:solidFill>
              <a:srgbClr val="FA7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87548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07F367-74E5-AC27-FB87-0C6D427FE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Bluewin - 4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2E3312A-1CC7-D418-A63C-4600F26979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/>
              <a:t>Eine Mail als Spam markieren macht bei Bluewin KEINE feste Regel daraus auch in Zukunft Mails vom gleichen Absender oder von der gleichen Domäne als Spam zu behandeln. </a:t>
            </a:r>
          </a:p>
          <a:p>
            <a:r>
              <a:rPr lang="de-CH" dirty="0"/>
              <a:t>Es gibt in Bluewin 3 Möglichkeiten 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1A5C3E6F-3E05-1C77-AE7C-89B70DCE3F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242" y="3679990"/>
            <a:ext cx="9925558" cy="2901991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199837F8-B6C9-E821-3EC8-1D1542BD8530}"/>
              </a:ext>
            </a:extLst>
          </p:cNvPr>
          <p:cNvSpPr txBox="1"/>
          <p:nvPr/>
        </p:nvSpPr>
        <p:spPr>
          <a:xfrm>
            <a:off x="1145512" y="4148922"/>
            <a:ext cx="3529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600" dirty="0"/>
              <a:t>1.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DC2CC0CF-4AA0-ED92-723E-2CCE1586DBD9}"/>
              </a:ext>
            </a:extLst>
          </p:cNvPr>
          <p:cNvSpPr txBox="1"/>
          <p:nvPr/>
        </p:nvSpPr>
        <p:spPr>
          <a:xfrm>
            <a:off x="1157418" y="5567539"/>
            <a:ext cx="3529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600" dirty="0"/>
              <a:t>3.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C587E7E6-C15C-C2C1-C43F-9E8B2187A75D}"/>
              </a:ext>
            </a:extLst>
          </p:cNvPr>
          <p:cNvSpPr txBox="1"/>
          <p:nvPr/>
        </p:nvSpPr>
        <p:spPr>
          <a:xfrm>
            <a:off x="1169324" y="4858535"/>
            <a:ext cx="3529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600" dirty="0"/>
              <a:t>2.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13710B85-347A-839B-14B8-59E80E5CDD4B}"/>
              </a:ext>
            </a:extLst>
          </p:cNvPr>
          <p:cNvSpPr/>
          <p:nvPr/>
        </p:nvSpPr>
        <p:spPr>
          <a:xfrm>
            <a:off x="6096000" y="6104964"/>
            <a:ext cx="3326774" cy="387911"/>
          </a:xfrm>
          <a:prstGeom prst="rect">
            <a:avLst/>
          </a:prstGeom>
          <a:solidFill>
            <a:srgbClr val="FF2525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0A11038F-08DE-4AFF-CC07-BA772D7C942C}"/>
              </a:ext>
            </a:extLst>
          </p:cNvPr>
          <p:cNvSpPr/>
          <p:nvPr/>
        </p:nvSpPr>
        <p:spPr>
          <a:xfrm>
            <a:off x="1145512" y="4858535"/>
            <a:ext cx="10392064" cy="1047558"/>
          </a:xfrm>
          <a:prstGeom prst="rect">
            <a:avLst/>
          </a:prstGeom>
          <a:solidFill>
            <a:srgbClr val="FF2525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CB9754C2-4CB6-DAFE-A045-796B2E10F93F}"/>
              </a:ext>
            </a:extLst>
          </p:cNvPr>
          <p:cNvSpPr txBox="1"/>
          <p:nvPr/>
        </p:nvSpPr>
        <p:spPr>
          <a:xfrm>
            <a:off x="5054124" y="4409351"/>
            <a:ext cx="6492034" cy="33855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de-CH" sz="1600" dirty="0"/>
              <a:t>=&gt; Ehrlich gesagt: Bringt «mir» </a:t>
            </a:r>
            <a:r>
              <a:rPr lang="de-CH" sz="1600" dirty="0" err="1"/>
              <a:t>persöndlich</a:t>
            </a:r>
            <a:r>
              <a:rPr lang="de-CH" sz="1600" dirty="0"/>
              <a:t> NICHT viel … Bluewin schon!</a:t>
            </a:r>
          </a:p>
        </p:txBody>
      </p:sp>
      <p:sp>
        <p:nvSpPr>
          <p:cNvPr id="4" name="Freihandform: Form 3">
            <a:extLst>
              <a:ext uri="{FF2B5EF4-FFF2-40B4-BE49-F238E27FC236}">
                <a16:creationId xmlns:a16="http://schemas.microsoft.com/office/drawing/2014/main" id="{2DBA89E5-BB78-BC6E-531C-821FD4FCB739}"/>
              </a:ext>
            </a:extLst>
          </p:cNvPr>
          <p:cNvSpPr/>
          <p:nvPr/>
        </p:nvSpPr>
        <p:spPr>
          <a:xfrm rot="5400000">
            <a:off x="11636009" y="-2588"/>
            <a:ext cx="558579" cy="553403"/>
          </a:xfrm>
          <a:custGeom>
            <a:avLst/>
            <a:gdLst>
              <a:gd name="csX0" fmla="*/ 633 w 558579"/>
              <a:gd name="csY0" fmla="*/ 553403 h 553403"/>
              <a:gd name="csX1" fmla="*/ 558579 w 558579"/>
              <a:gd name="csY1" fmla="*/ 0 h 553403"/>
              <a:gd name="csX2" fmla="*/ 414 w 558579"/>
              <a:gd name="csY2" fmla="*/ 0 h 553403"/>
              <a:gd name="csX3" fmla="*/ 633 w 558579"/>
              <a:gd name="csY3" fmla="*/ 553403 h 5534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558579" h="553403">
                <a:moveTo>
                  <a:pt x="633" y="553403"/>
                </a:moveTo>
                <a:lnTo>
                  <a:pt x="558579" y="0"/>
                </a:lnTo>
                <a:lnTo>
                  <a:pt x="414" y="0"/>
                </a:lnTo>
                <a:cubicBezTo>
                  <a:pt x="-1100" y="182880"/>
                  <a:pt x="2147" y="370523"/>
                  <a:pt x="633" y="553403"/>
                </a:cubicBezTo>
                <a:close/>
              </a:path>
            </a:pathLst>
          </a:custGeom>
          <a:solidFill>
            <a:srgbClr val="FFDEBD"/>
          </a:solidFill>
          <a:ln>
            <a:solidFill>
              <a:srgbClr val="FA7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73902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50AE73-C382-9815-0BD4-9F56A9836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Bluewin – 5 </a:t>
            </a:r>
            <a:r>
              <a:rPr lang="de-CH" sz="3200" dirty="0"/>
              <a:t>  (</a:t>
            </a:r>
            <a:r>
              <a:rPr lang="de-CH" sz="3200" b="1" dirty="0"/>
              <a:t>E-Mail </a:t>
            </a:r>
            <a:r>
              <a:rPr lang="de-CH" sz="3200" b="1" dirty="0" err="1"/>
              <a:t>absender</a:t>
            </a:r>
            <a:r>
              <a:rPr lang="de-CH" sz="3200" b="1" dirty="0"/>
              <a:t> blockieren</a:t>
            </a:r>
            <a:r>
              <a:rPr lang="de-CH" sz="3200" dirty="0"/>
              <a:t> =&gt; auf Server)</a:t>
            </a:r>
            <a:endParaRPr lang="de-CH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F46DCC0-8E28-F5ED-9E7F-C4C91F5DBC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76C8EA03-93F8-BEE2-CE65-DF4D1C09113B}"/>
              </a:ext>
            </a:extLst>
          </p:cNvPr>
          <p:cNvSpPr/>
          <p:nvPr/>
        </p:nvSpPr>
        <p:spPr>
          <a:xfrm>
            <a:off x="3693459" y="681037"/>
            <a:ext cx="7395882" cy="740570"/>
          </a:xfrm>
          <a:prstGeom prst="rect">
            <a:avLst/>
          </a:prstGeom>
          <a:solidFill>
            <a:srgbClr val="FF2525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B8EBBC30-2EE6-5FB0-AF07-5F41C68FFE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4264" y="5121202"/>
            <a:ext cx="3042428" cy="1684041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2C2097DD-6967-F4F3-F216-F0C487D7EF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595" y="1578636"/>
            <a:ext cx="5594159" cy="3098303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1F5B8447-1EE0-8A1E-544C-A8F05F7D82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9674" y="4946020"/>
            <a:ext cx="6209654" cy="1236823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58A42B2B-8E0E-F2EF-1112-1A41894D19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2532" y="1578635"/>
            <a:ext cx="5171268" cy="2862735"/>
          </a:xfrm>
          <a:prstGeom prst="rect">
            <a:avLst/>
          </a:prstGeom>
        </p:spPr>
      </p:pic>
      <p:sp>
        <p:nvSpPr>
          <p:cNvPr id="18" name="Freihandform: Form 17">
            <a:extLst>
              <a:ext uri="{FF2B5EF4-FFF2-40B4-BE49-F238E27FC236}">
                <a16:creationId xmlns:a16="http://schemas.microsoft.com/office/drawing/2014/main" id="{064D6A0B-A242-CE28-FBD7-A643FF4B3656}"/>
              </a:ext>
            </a:extLst>
          </p:cNvPr>
          <p:cNvSpPr/>
          <p:nvPr/>
        </p:nvSpPr>
        <p:spPr>
          <a:xfrm>
            <a:off x="2154264" y="4055164"/>
            <a:ext cx="7082726" cy="1975399"/>
          </a:xfrm>
          <a:custGeom>
            <a:avLst/>
            <a:gdLst>
              <a:gd name="csX0" fmla="*/ 0 w 7082726"/>
              <a:gd name="csY0" fmla="*/ 0 h 2264476"/>
              <a:gd name="csX1" fmla="*/ 1162373 w 7082726"/>
              <a:gd name="csY1" fmla="*/ 1859797 h 2264476"/>
              <a:gd name="csX2" fmla="*/ 6013343 w 7082726"/>
              <a:gd name="csY2" fmla="*/ 2123268 h 2264476"/>
              <a:gd name="csX3" fmla="*/ 7082726 w 7082726"/>
              <a:gd name="csY3" fmla="*/ 92990 h 22644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7082726" h="2264476">
                <a:moveTo>
                  <a:pt x="0" y="0"/>
                </a:moveTo>
                <a:cubicBezTo>
                  <a:pt x="80074" y="752959"/>
                  <a:pt x="160149" y="1505919"/>
                  <a:pt x="1162373" y="1859797"/>
                </a:cubicBezTo>
                <a:cubicBezTo>
                  <a:pt x="2164597" y="2213675"/>
                  <a:pt x="5026618" y="2417736"/>
                  <a:pt x="6013343" y="2123268"/>
                </a:cubicBezTo>
                <a:cubicBezTo>
                  <a:pt x="7000068" y="1828800"/>
                  <a:pt x="7041397" y="960895"/>
                  <a:pt x="7082726" y="92990"/>
                </a:cubicBezTo>
              </a:path>
            </a:pathLst>
          </a:custGeom>
          <a:noFill/>
          <a:ln w="57150">
            <a:solidFill>
              <a:srgbClr val="FF2525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4" name="Freihandform: Form 3">
            <a:extLst>
              <a:ext uri="{FF2B5EF4-FFF2-40B4-BE49-F238E27FC236}">
                <a16:creationId xmlns:a16="http://schemas.microsoft.com/office/drawing/2014/main" id="{317AC0F0-AED2-1312-41ED-3B91A94293F8}"/>
              </a:ext>
            </a:extLst>
          </p:cNvPr>
          <p:cNvSpPr/>
          <p:nvPr/>
        </p:nvSpPr>
        <p:spPr>
          <a:xfrm rot="5400000">
            <a:off x="11636009" y="-2588"/>
            <a:ext cx="558579" cy="553403"/>
          </a:xfrm>
          <a:custGeom>
            <a:avLst/>
            <a:gdLst>
              <a:gd name="csX0" fmla="*/ 633 w 558579"/>
              <a:gd name="csY0" fmla="*/ 553403 h 553403"/>
              <a:gd name="csX1" fmla="*/ 558579 w 558579"/>
              <a:gd name="csY1" fmla="*/ 0 h 553403"/>
              <a:gd name="csX2" fmla="*/ 414 w 558579"/>
              <a:gd name="csY2" fmla="*/ 0 h 553403"/>
              <a:gd name="csX3" fmla="*/ 633 w 558579"/>
              <a:gd name="csY3" fmla="*/ 553403 h 5534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558579" h="553403">
                <a:moveTo>
                  <a:pt x="633" y="553403"/>
                </a:moveTo>
                <a:lnTo>
                  <a:pt x="558579" y="0"/>
                </a:lnTo>
                <a:lnTo>
                  <a:pt x="414" y="0"/>
                </a:lnTo>
                <a:cubicBezTo>
                  <a:pt x="-1100" y="182880"/>
                  <a:pt x="2147" y="370523"/>
                  <a:pt x="633" y="553403"/>
                </a:cubicBezTo>
                <a:close/>
              </a:path>
            </a:pathLst>
          </a:custGeom>
          <a:solidFill>
            <a:srgbClr val="FFDEBD"/>
          </a:solidFill>
          <a:ln>
            <a:solidFill>
              <a:srgbClr val="FA7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F26DE209-1B4A-D09A-3443-8E89C0039CE2}"/>
              </a:ext>
            </a:extLst>
          </p:cNvPr>
          <p:cNvSpPr/>
          <p:nvPr/>
        </p:nvSpPr>
        <p:spPr>
          <a:xfrm>
            <a:off x="3862405" y="4165145"/>
            <a:ext cx="1142129" cy="27622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2A4043F0-68C9-5A6A-0000-05A5606008D3}"/>
              </a:ext>
            </a:extLst>
          </p:cNvPr>
          <p:cNvSpPr/>
          <p:nvPr/>
        </p:nvSpPr>
        <p:spPr>
          <a:xfrm>
            <a:off x="267135" y="2528502"/>
            <a:ext cx="1142129" cy="27622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CE1A709A-9A5C-0AD2-FEE4-1C8D01E5C07E}"/>
              </a:ext>
            </a:extLst>
          </p:cNvPr>
          <p:cNvSpPr/>
          <p:nvPr/>
        </p:nvSpPr>
        <p:spPr>
          <a:xfrm>
            <a:off x="6249271" y="3247710"/>
            <a:ext cx="1142129" cy="27622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83129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7CF19A-D48A-79F7-DFBB-85D7BDDAC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Bluewin – 6  </a:t>
            </a:r>
            <a:r>
              <a:rPr lang="de-CH" sz="3200" dirty="0"/>
              <a:t>(</a:t>
            </a:r>
            <a:r>
              <a:rPr lang="de-CH" sz="3200" b="1" dirty="0"/>
              <a:t>Ganze Domaine blockieren</a:t>
            </a:r>
            <a:r>
              <a:rPr lang="de-CH" sz="3200" dirty="0"/>
              <a:t> =&gt; auf Server)</a:t>
            </a:r>
            <a:endParaRPr lang="de-CH" dirty="0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A1BA9A79-972B-53BA-B656-1F197B60AEFF}"/>
              </a:ext>
            </a:extLst>
          </p:cNvPr>
          <p:cNvSpPr/>
          <p:nvPr/>
        </p:nvSpPr>
        <p:spPr>
          <a:xfrm>
            <a:off x="3693459" y="681037"/>
            <a:ext cx="7395882" cy="740570"/>
          </a:xfrm>
          <a:prstGeom prst="rect">
            <a:avLst/>
          </a:prstGeom>
          <a:solidFill>
            <a:srgbClr val="FF2525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6E8C241F-7CA1-B4F2-A0CB-CB847213D0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632" y="1613174"/>
            <a:ext cx="4464685" cy="2558675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D9071139-5CF6-5720-61E4-83DE76447D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0023" y="4345009"/>
            <a:ext cx="2586872" cy="1644605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8FAD991B-F795-2541-E1D4-ECB0B698EF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4312" y="5576671"/>
            <a:ext cx="2415635" cy="825886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4EBBAE89-13DE-340A-6C65-BEDE7FEA60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42694" y="4754368"/>
            <a:ext cx="2632500" cy="1644605"/>
          </a:xfrm>
          <a:prstGeom prst="rect">
            <a:avLst/>
          </a:prstGeom>
        </p:spPr>
      </p:pic>
      <p:pic>
        <p:nvPicPr>
          <p:cNvPr id="24" name="Grafik 23">
            <a:extLst>
              <a:ext uri="{FF2B5EF4-FFF2-40B4-BE49-F238E27FC236}">
                <a16:creationId xmlns:a16="http://schemas.microsoft.com/office/drawing/2014/main" id="{FC8CCB19-350A-8C82-758E-6E72399FD3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2345" y="1690688"/>
            <a:ext cx="5884190" cy="2918140"/>
          </a:xfrm>
          <a:prstGeom prst="rect">
            <a:avLst/>
          </a:prstGeom>
        </p:spPr>
      </p:pic>
      <p:sp>
        <p:nvSpPr>
          <p:cNvPr id="26" name="Freihandform: Form 25">
            <a:extLst>
              <a:ext uri="{FF2B5EF4-FFF2-40B4-BE49-F238E27FC236}">
                <a16:creationId xmlns:a16="http://schemas.microsoft.com/office/drawing/2014/main" id="{B44955E3-C541-EBD5-C445-076B0609513E}"/>
              </a:ext>
            </a:extLst>
          </p:cNvPr>
          <p:cNvSpPr/>
          <p:nvPr/>
        </p:nvSpPr>
        <p:spPr>
          <a:xfrm>
            <a:off x="2154264" y="3766087"/>
            <a:ext cx="7082726" cy="2632885"/>
          </a:xfrm>
          <a:custGeom>
            <a:avLst/>
            <a:gdLst>
              <a:gd name="csX0" fmla="*/ 0 w 7082726"/>
              <a:gd name="csY0" fmla="*/ 0 h 2264476"/>
              <a:gd name="csX1" fmla="*/ 1162373 w 7082726"/>
              <a:gd name="csY1" fmla="*/ 1859797 h 2264476"/>
              <a:gd name="csX2" fmla="*/ 6013343 w 7082726"/>
              <a:gd name="csY2" fmla="*/ 2123268 h 2264476"/>
              <a:gd name="csX3" fmla="*/ 7082726 w 7082726"/>
              <a:gd name="csY3" fmla="*/ 92990 h 22644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7082726" h="2264476">
                <a:moveTo>
                  <a:pt x="0" y="0"/>
                </a:moveTo>
                <a:cubicBezTo>
                  <a:pt x="80074" y="752959"/>
                  <a:pt x="160149" y="1505919"/>
                  <a:pt x="1162373" y="1859797"/>
                </a:cubicBezTo>
                <a:cubicBezTo>
                  <a:pt x="2164597" y="2213675"/>
                  <a:pt x="5026618" y="2417736"/>
                  <a:pt x="6013343" y="2123268"/>
                </a:cubicBezTo>
                <a:cubicBezTo>
                  <a:pt x="7000068" y="1828800"/>
                  <a:pt x="7041397" y="960895"/>
                  <a:pt x="7082726" y="92990"/>
                </a:cubicBezTo>
              </a:path>
            </a:pathLst>
          </a:custGeom>
          <a:noFill/>
          <a:ln w="57150">
            <a:solidFill>
              <a:srgbClr val="FF2525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" name="Freihandform: Form 2">
            <a:extLst>
              <a:ext uri="{FF2B5EF4-FFF2-40B4-BE49-F238E27FC236}">
                <a16:creationId xmlns:a16="http://schemas.microsoft.com/office/drawing/2014/main" id="{05B1E3B2-9FE2-D43C-862D-13C2B7BDDBD1}"/>
              </a:ext>
            </a:extLst>
          </p:cNvPr>
          <p:cNvSpPr/>
          <p:nvPr/>
        </p:nvSpPr>
        <p:spPr>
          <a:xfrm rot="5400000">
            <a:off x="11636009" y="-2588"/>
            <a:ext cx="558579" cy="553403"/>
          </a:xfrm>
          <a:custGeom>
            <a:avLst/>
            <a:gdLst>
              <a:gd name="csX0" fmla="*/ 633 w 558579"/>
              <a:gd name="csY0" fmla="*/ 553403 h 553403"/>
              <a:gd name="csX1" fmla="*/ 558579 w 558579"/>
              <a:gd name="csY1" fmla="*/ 0 h 553403"/>
              <a:gd name="csX2" fmla="*/ 414 w 558579"/>
              <a:gd name="csY2" fmla="*/ 0 h 553403"/>
              <a:gd name="csX3" fmla="*/ 633 w 558579"/>
              <a:gd name="csY3" fmla="*/ 553403 h 5534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558579" h="553403">
                <a:moveTo>
                  <a:pt x="633" y="553403"/>
                </a:moveTo>
                <a:lnTo>
                  <a:pt x="558579" y="0"/>
                </a:lnTo>
                <a:lnTo>
                  <a:pt x="414" y="0"/>
                </a:lnTo>
                <a:cubicBezTo>
                  <a:pt x="-1100" y="182880"/>
                  <a:pt x="2147" y="370523"/>
                  <a:pt x="633" y="553403"/>
                </a:cubicBezTo>
                <a:close/>
              </a:path>
            </a:pathLst>
          </a:custGeom>
          <a:solidFill>
            <a:srgbClr val="FFDEBD"/>
          </a:solidFill>
          <a:ln>
            <a:solidFill>
              <a:srgbClr val="FA7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71B01636-6694-A84B-0D7E-557E965237C4}"/>
              </a:ext>
            </a:extLst>
          </p:cNvPr>
          <p:cNvSpPr/>
          <p:nvPr/>
        </p:nvSpPr>
        <p:spPr>
          <a:xfrm>
            <a:off x="4172183" y="3797538"/>
            <a:ext cx="1142129" cy="27622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5818DA4D-B3C8-BE82-43FB-FC8FFD7D4C88}"/>
              </a:ext>
            </a:extLst>
          </p:cNvPr>
          <p:cNvSpPr txBox="1"/>
          <p:nvPr/>
        </p:nvSpPr>
        <p:spPr>
          <a:xfrm>
            <a:off x="-3703" y="4817806"/>
            <a:ext cx="2198743" cy="1754326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de-CH" b="1" dirty="0"/>
              <a:t>Wichtig: </a:t>
            </a:r>
            <a:br>
              <a:rPr lang="de-CH" dirty="0"/>
            </a:br>
            <a:r>
              <a:rPr lang="de-CH" dirty="0"/>
              <a:t>Eine ganze Domain </a:t>
            </a:r>
            <a:br>
              <a:rPr lang="de-CH" dirty="0"/>
            </a:br>
            <a:r>
              <a:rPr lang="de-CH" dirty="0"/>
              <a:t>blockieren kann viel </a:t>
            </a:r>
            <a:br>
              <a:rPr lang="de-CH" dirty="0"/>
            </a:br>
            <a:r>
              <a:rPr lang="de-CH" dirty="0"/>
              <a:t>mehr E-Mails </a:t>
            </a:r>
            <a:br>
              <a:rPr lang="de-CH" dirty="0"/>
            </a:br>
            <a:r>
              <a:rPr lang="de-CH" dirty="0"/>
              <a:t>betreffen als </a:t>
            </a:r>
            <a:br>
              <a:rPr lang="de-CH" dirty="0"/>
            </a:br>
            <a:r>
              <a:rPr lang="de-CH" dirty="0"/>
              <a:t>beabsichtigt.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E62950F2-4AD8-CB33-06CA-6C96A8780B3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0246" y="4252948"/>
            <a:ext cx="647104" cy="592161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CEE4FB39-F878-E15C-8A9E-65ED231D0551}"/>
              </a:ext>
            </a:extLst>
          </p:cNvPr>
          <p:cNvSpPr/>
          <p:nvPr/>
        </p:nvSpPr>
        <p:spPr>
          <a:xfrm>
            <a:off x="624036" y="2277974"/>
            <a:ext cx="1142129" cy="27622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BA34821D-ADBF-0211-58BE-F4110E241A9D}"/>
              </a:ext>
            </a:extLst>
          </p:cNvPr>
          <p:cNvSpPr/>
          <p:nvPr/>
        </p:nvSpPr>
        <p:spPr>
          <a:xfrm>
            <a:off x="6096000" y="3429000"/>
            <a:ext cx="1209261" cy="27622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12202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CE3DA3-1801-2FCD-0F7A-6A589F850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My Swisscom  - der allgemeine Spamfilter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5C77A16-92A8-BB9F-C6FB-9027BBDDD7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CH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B4866A1-BA53-C8B6-0D51-E20AEBFF1B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851" y="1825625"/>
            <a:ext cx="3953650" cy="2203450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88E6BA53-3253-12A6-EADB-512344374E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501" y="4668151"/>
            <a:ext cx="3467100" cy="1721837"/>
          </a:xfrm>
          <a:prstGeom prst="rect">
            <a:avLst/>
          </a:prstGeom>
        </p:spPr>
      </p:pic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086EA07D-C292-51C6-38FB-E3BB28192875}"/>
              </a:ext>
            </a:extLst>
          </p:cNvPr>
          <p:cNvSpPr txBox="1">
            <a:spLocks/>
          </p:cNvSpPr>
          <p:nvPr/>
        </p:nvSpPr>
        <p:spPr>
          <a:xfrm>
            <a:off x="733424" y="4324349"/>
            <a:ext cx="3419975" cy="2203450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dirty="0"/>
              <a:t>Was kann ich auf My Swisscom machen?</a:t>
            </a:r>
          </a:p>
          <a:p>
            <a:r>
              <a:rPr lang="de-CH" dirty="0"/>
              <a:t>Den Spam- und Phishingfilter für mein Bluewin-E-Mail-Konto aktivieren oder deaktivieren</a:t>
            </a:r>
          </a:p>
          <a:p>
            <a:r>
              <a:rPr lang="de-CH" dirty="0"/>
              <a:t>Die Einstellung wirkt beim Mailanbieter, unabhängig davon, ob ich Outlook, Thunderbird oder Webmail verwende.</a:t>
            </a:r>
          </a:p>
          <a:p>
            <a:r>
              <a:rPr lang="de-CH" dirty="0"/>
              <a:t>Normalerweise:</a:t>
            </a:r>
            <a:br>
              <a:rPr lang="de-CH" dirty="0"/>
            </a:br>
            <a:r>
              <a:rPr lang="de-CH" dirty="0"/>
              <a:t>Spamfilter aktiviert lassen!!!</a:t>
            </a:r>
            <a:br>
              <a:rPr lang="de-CH" dirty="0"/>
            </a:br>
            <a:endParaRPr lang="de-CH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D02A217F-E1C0-2AC6-5A0A-B1B905FD78D5}"/>
              </a:ext>
            </a:extLst>
          </p:cNvPr>
          <p:cNvSpPr/>
          <p:nvPr/>
        </p:nvSpPr>
        <p:spPr>
          <a:xfrm>
            <a:off x="2047875" y="2406055"/>
            <a:ext cx="1419225" cy="29527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F6BF33AC-9505-42AB-1A66-28C241F7AFA1}"/>
              </a:ext>
            </a:extLst>
          </p:cNvPr>
          <p:cNvSpPr/>
          <p:nvPr/>
        </p:nvSpPr>
        <p:spPr>
          <a:xfrm>
            <a:off x="6805111" y="5377957"/>
            <a:ext cx="1419225" cy="29527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603C09EB-146A-2638-5C87-7111C8521B52}"/>
              </a:ext>
            </a:extLst>
          </p:cNvPr>
          <p:cNvSpPr/>
          <p:nvPr/>
        </p:nvSpPr>
        <p:spPr>
          <a:xfrm>
            <a:off x="2280184" y="4317314"/>
            <a:ext cx="1024991" cy="255287"/>
          </a:xfrm>
          <a:prstGeom prst="rect">
            <a:avLst/>
          </a:prstGeom>
          <a:solidFill>
            <a:srgbClr val="FF2525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CD756AE4-2779-821A-E667-15B6459B90FF}"/>
              </a:ext>
            </a:extLst>
          </p:cNvPr>
          <p:cNvSpPr/>
          <p:nvPr/>
        </p:nvSpPr>
        <p:spPr>
          <a:xfrm>
            <a:off x="838200" y="720038"/>
            <a:ext cx="3390900" cy="584887"/>
          </a:xfrm>
          <a:prstGeom prst="rect">
            <a:avLst/>
          </a:prstGeom>
          <a:solidFill>
            <a:srgbClr val="FF2525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514A2286-EF5F-1434-85F8-96D82EE5AF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8553" y="1224207"/>
            <a:ext cx="3841239" cy="3940725"/>
          </a:xfrm>
          <a:prstGeom prst="rect">
            <a:avLst/>
          </a:prstGeom>
        </p:spPr>
      </p:pic>
      <p:sp>
        <p:nvSpPr>
          <p:cNvPr id="17" name="Ellipse 16">
            <a:extLst>
              <a:ext uri="{FF2B5EF4-FFF2-40B4-BE49-F238E27FC236}">
                <a16:creationId xmlns:a16="http://schemas.microsoft.com/office/drawing/2014/main" id="{B210C275-0AE0-E4B3-A4B5-28175FC5427D}"/>
              </a:ext>
            </a:extLst>
          </p:cNvPr>
          <p:cNvSpPr/>
          <p:nvPr/>
        </p:nvSpPr>
        <p:spPr>
          <a:xfrm>
            <a:off x="7798788" y="4538056"/>
            <a:ext cx="3973114" cy="45642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2" name="Freihandform: Form 11">
            <a:extLst>
              <a:ext uri="{FF2B5EF4-FFF2-40B4-BE49-F238E27FC236}">
                <a16:creationId xmlns:a16="http://schemas.microsoft.com/office/drawing/2014/main" id="{6889A3D2-F5D2-766D-C64E-35B715A83DC5}"/>
              </a:ext>
            </a:extLst>
          </p:cNvPr>
          <p:cNvSpPr/>
          <p:nvPr/>
        </p:nvSpPr>
        <p:spPr>
          <a:xfrm rot="848881">
            <a:off x="2412221" y="3732105"/>
            <a:ext cx="8702269" cy="2160292"/>
          </a:xfrm>
          <a:custGeom>
            <a:avLst/>
            <a:gdLst>
              <a:gd name="csX0" fmla="*/ 0 w 7082726"/>
              <a:gd name="csY0" fmla="*/ 0 h 2264476"/>
              <a:gd name="csX1" fmla="*/ 1162373 w 7082726"/>
              <a:gd name="csY1" fmla="*/ 1859797 h 2264476"/>
              <a:gd name="csX2" fmla="*/ 6013343 w 7082726"/>
              <a:gd name="csY2" fmla="*/ 2123268 h 2264476"/>
              <a:gd name="csX3" fmla="*/ 7082726 w 7082726"/>
              <a:gd name="csY3" fmla="*/ 92990 h 22644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7082726" h="2264476">
                <a:moveTo>
                  <a:pt x="0" y="0"/>
                </a:moveTo>
                <a:cubicBezTo>
                  <a:pt x="80074" y="752959"/>
                  <a:pt x="160149" y="1505919"/>
                  <a:pt x="1162373" y="1859797"/>
                </a:cubicBezTo>
                <a:cubicBezTo>
                  <a:pt x="2164597" y="2213675"/>
                  <a:pt x="5026618" y="2417736"/>
                  <a:pt x="6013343" y="2123268"/>
                </a:cubicBezTo>
                <a:cubicBezTo>
                  <a:pt x="7000068" y="1828800"/>
                  <a:pt x="7041397" y="960895"/>
                  <a:pt x="7082726" y="92990"/>
                </a:cubicBezTo>
              </a:path>
            </a:pathLst>
          </a:custGeom>
          <a:noFill/>
          <a:ln w="57150">
            <a:solidFill>
              <a:srgbClr val="FF2525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6375859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F1076A-E707-5EBB-6DEE-826164E8B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Beispiel für </a:t>
            </a:r>
            <a:r>
              <a:rPr lang="de-CH" dirty="0">
                <a:solidFill>
                  <a:srgbClr val="FF0000"/>
                </a:solidFill>
              </a:rPr>
              <a:t>Phishing-Mail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3FD2EF2-B493-4002-63F1-553BB09B84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063514" cy="4351338"/>
          </a:xfrm>
        </p:spPr>
        <p:txBody>
          <a:bodyPr/>
          <a:lstStyle/>
          <a:p>
            <a:pPr marL="0" indent="0">
              <a:buNone/>
            </a:pPr>
            <a:r>
              <a:rPr lang="de-CH" dirty="0"/>
              <a:t>Mein Gedanke: «Oh…  Rückerstattung der CSS: 1300 CHF  =&gt; cool!» 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DF692CA-1BFE-6AB3-1AF5-A6E05FD991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1376" y="2348224"/>
            <a:ext cx="6464171" cy="4376965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BEB873B6-8CE5-4DC7-BB2F-D99B1B828FCA}"/>
              </a:ext>
            </a:extLst>
          </p:cNvPr>
          <p:cNvSpPr txBox="1"/>
          <p:nvPr/>
        </p:nvSpPr>
        <p:spPr>
          <a:xfrm>
            <a:off x="7595547" y="3197878"/>
            <a:ext cx="4638770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400" dirty="0"/>
              <a:t>Das Dumme für den «Bösewicht»:</a:t>
            </a:r>
            <a:br>
              <a:rPr lang="de-CH" sz="2400" dirty="0"/>
            </a:br>
            <a:r>
              <a:rPr lang="de-CH" sz="2400" dirty="0"/>
              <a:t>Ich habe meine Krankenkasse </a:t>
            </a:r>
            <a:br>
              <a:rPr lang="de-CH" sz="2400" dirty="0"/>
            </a:br>
            <a:r>
              <a:rPr lang="de-CH" sz="2400" dirty="0"/>
              <a:t>nicht bei CSS…</a:t>
            </a:r>
          </a:p>
          <a:p>
            <a:endParaRPr lang="de-CH" sz="2400" dirty="0"/>
          </a:p>
          <a:p>
            <a:r>
              <a:rPr lang="de-CH" sz="2400" dirty="0"/>
              <a:t>Was wäre aber geschehen, wenn</a:t>
            </a:r>
            <a:br>
              <a:rPr lang="de-CH" sz="2400" dirty="0"/>
            </a:br>
            <a:r>
              <a:rPr lang="de-CH" sz="2400" dirty="0"/>
              <a:t>der «Bösewicht» </a:t>
            </a:r>
            <a:br>
              <a:rPr lang="de-CH" sz="2400" dirty="0"/>
            </a:br>
            <a:r>
              <a:rPr lang="de-CH" sz="2400" dirty="0"/>
              <a:t>MEINE Krankenkasse verwendet</a:t>
            </a:r>
            <a:br>
              <a:rPr lang="de-CH" sz="2400" dirty="0"/>
            </a:br>
            <a:r>
              <a:rPr lang="de-CH" sz="2400" dirty="0"/>
              <a:t>hätte als «Lockvogel»????😏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C659D2AF-1A81-952B-737E-0821FF7DDBC1}"/>
              </a:ext>
            </a:extLst>
          </p:cNvPr>
          <p:cNvSpPr txBox="1"/>
          <p:nvPr/>
        </p:nvSpPr>
        <p:spPr>
          <a:xfrm rot="1332212">
            <a:off x="8059710" y="610221"/>
            <a:ext cx="2781531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de-CH" dirty="0"/>
              <a:t>«</a:t>
            </a:r>
            <a:r>
              <a:rPr lang="de-CH" b="1" dirty="0">
                <a:solidFill>
                  <a:srgbClr val="FF0000"/>
                </a:solidFill>
              </a:rPr>
              <a:t>NEUES Thema» </a:t>
            </a:r>
            <a:r>
              <a:rPr lang="de-CH" dirty="0"/>
              <a:t>… nicht </a:t>
            </a:r>
            <a:br>
              <a:rPr lang="de-CH" dirty="0"/>
            </a:br>
            <a:r>
              <a:rPr lang="de-CH" dirty="0"/>
              <a:t>Spam sondern </a:t>
            </a:r>
            <a:r>
              <a:rPr lang="de-CH" b="1" dirty="0">
                <a:solidFill>
                  <a:srgbClr val="FF0000"/>
                </a:solidFill>
              </a:rPr>
              <a:t>Phishing</a:t>
            </a:r>
            <a:r>
              <a:rPr lang="de-CH" dirty="0"/>
              <a:t>!!!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3227E09E-3DA3-A75A-9170-359C4DDC5482}"/>
              </a:ext>
            </a:extLst>
          </p:cNvPr>
          <p:cNvSpPr txBox="1"/>
          <p:nvPr/>
        </p:nvSpPr>
        <p:spPr>
          <a:xfrm>
            <a:off x="838200" y="1462812"/>
            <a:ext cx="58403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800" dirty="0"/>
              <a:t>Ich habe folgendes Mail bekommen: 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BB26D46D-CA60-7DE3-8AE8-7E99B6C4CBB6}"/>
              </a:ext>
            </a:extLst>
          </p:cNvPr>
          <p:cNvSpPr txBox="1"/>
          <p:nvPr/>
        </p:nvSpPr>
        <p:spPr>
          <a:xfrm>
            <a:off x="0" y="5388570"/>
            <a:ext cx="3608463" cy="1200329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de-CH" b="1" dirty="0"/>
              <a:t>Merke: </a:t>
            </a:r>
            <a:br>
              <a:rPr lang="de-CH" dirty="0"/>
            </a:br>
            <a:r>
              <a:rPr lang="de-CH" dirty="0">
                <a:solidFill>
                  <a:srgbClr val="FF0000"/>
                </a:solidFill>
              </a:rPr>
              <a:t>Spam</a:t>
            </a:r>
            <a:r>
              <a:rPr lang="de-CH" dirty="0"/>
              <a:t>: unerwünschte Nachrichten </a:t>
            </a:r>
            <a:br>
              <a:rPr lang="de-CH" dirty="0"/>
            </a:br>
            <a:r>
              <a:rPr lang="de-CH" dirty="0">
                <a:solidFill>
                  <a:srgbClr val="FF0000"/>
                </a:solidFill>
              </a:rPr>
              <a:t>Phishing</a:t>
            </a:r>
            <a:r>
              <a:rPr lang="de-CH" dirty="0"/>
              <a:t>: Täuschungsversuch</a:t>
            </a:r>
            <a:br>
              <a:rPr lang="de-CH" dirty="0"/>
            </a:br>
            <a:r>
              <a:rPr lang="de-CH" b="1" dirty="0"/>
              <a:t>Phishing kann auch Spam sein!! </a:t>
            </a:r>
          </a:p>
        </p:txBody>
      </p:sp>
    </p:spTree>
    <p:extLst>
      <p:ext uri="{BB962C8B-B14F-4D97-AF65-F5344CB8AC3E}">
        <p14:creationId xmlns:p14="http://schemas.microsoft.com/office/powerpoint/2010/main" val="253792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6A74B4-1211-C319-87AB-D648FCCC3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Phishing-Mail  - 1   (mögliches Vorgehen)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9DC3A3D-AC03-664A-0A4D-19A59D03FB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29436"/>
          </a:xfrm>
        </p:spPr>
        <p:txBody>
          <a:bodyPr>
            <a:normAutofit fontScale="77500" lnSpcReduction="20000"/>
          </a:bodyPr>
          <a:lstStyle/>
          <a:p>
            <a:r>
              <a:rPr lang="de-CH" dirty="0"/>
              <a:t>Auf verdächtigem Mail:</a:t>
            </a:r>
            <a:br>
              <a:rPr lang="de-CH" dirty="0"/>
            </a:br>
            <a:r>
              <a:rPr lang="de-CH" dirty="0"/>
              <a:t>Rechte Maus</a:t>
            </a:r>
            <a:br>
              <a:rPr lang="de-CH" dirty="0"/>
            </a:br>
            <a:r>
              <a:rPr lang="de-CH" dirty="0">
                <a:solidFill>
                  <a:srgbClr val="FF0000"/>
                </a:solidFill>
              </a:rPr>
              <a:t>Link-Adresse kopieren</a:t>
            </a: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endParaRPr lang="de-CH" dirty="0"/>
          </a:p>
          <a:p>
            <a:pPr marL="0" indent="0">
              <a:buNone/>
            </a:pPr>
            <a:br>
              <a:rPr lang="de-CH" dirty="0"/>
            </a:br>
            <a:endParaRPr lang="de-CH" dirty="0"/>
          </a:p>
          <a:p>
            <a:r>
              <a:rPr lang="de-CH" dirty="0"/>
              <a:t>ev. in einem Browser:</a:t>
            </a:r>
            <a:br>
              <a:rPr lang="de-CH" dirty="0"/>
            </a:br>
            <a:r>
              <a:rPr lang="de-CH" dirty="0">
                <a:solidFill>
                  <a:srgbClr val="FF0000"/>
                </a:solidFill>
              </a:rPr>
              <a:t>Neues </a:t>
            </a:r>
            <a:r>
              <a:rPr lang="de-CH" dirty="0" err="1">
                <a:solidFill>
                  <a:srgbClr val="FF0000"/>
                </a:solidFill>
              </a:rPr>
              <a:t>Inkognitofenster</a:t>
            </a:r>
            <a:br>
              <a:rPr lang="de-CH" dirty="0">
                <a:solidFill>
                  <a:srgbClr val="FF0000"/>
                </a:solidFill>
              </a:rPr>
            </a:br>
            <a:r>
              <a:rPr lang="de-CH" dirty="0">
                <a:solidFill>
                  <a:srgbClr val="FF0000"/>
                </a:solidFill>
              </a:rPr>
              <a:t>starten </a:t>
            </a: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br>
              <a:rPr lang="de-CH" dirty="0"/>
            </a:br>
            <a:endParaRPr lang="de-CH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9F8BC108-6215-55FB-188E-9FE5952BF0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9423" y="3974801"/>
            <a:ext cx="4757981" cy="268026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2BEDC31E-DB0A-880C-AC44-B0D80246AB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9423" y="1543069"/>
            <a:ext cx="4432515" cy="2036271"/>
          </a:xfrm>
          <a:prstGeom prst="rect">
            <a:avLst/>
          </a:prstGeom>
        </p:spPr>
      </p:pic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0A12C654-26A4-F406-C730-9D93233484A4}"/>
              </a:ext>
            </a:extLst>
          </p:cNvPr>
          <p:cNvCxnSpPr>
            <a:cxnSpLocks/>
          </p:cNvCxnSpPr>
          <p:nvPr/>
        </p:nvCxnSpPr>
        <p:spPr>
          <a:xfrm flipV="1">
            <a:off x="3936569" y="1825625"/>
            <a:ext cx="4508184" cy="622149"/>
          </a:xfrm>
          <a:prstGeom prst="straightConnector1">
            <a:avLst/>
          </a:prstGeom>
          <a:ln w="57150">
            <a:solidFill>
              <a:srgbClr val="FF252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123D8D8C-5981-8BD5-D881-258E33BEBB01}"/>
              </a:ext>
            </a:extLst>
          </p:cNvPr>
          <p:cNvCxnSpPr>
            <a:cxnSpLocks/>
          </p:cNvCxnSpPr>
          <p:nvPr/>
        </p:nvCxnSpPr>
        <p:spPr>
          <a:xfrm>
            <a:off x="4130147" y="4578053"/>
            <a:ext cx="3749829" cy="179231"/>
          </a:xfrm>
          <a:prstGeom prst="straightConnector1">
            <a:avLst/>
          </a:prstGeom>
          <a:ln w="57150">
            <a:solidFill>
              <a:srgbClr val="FF252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lipse 13">
            <a:extLst>
              <a:ext uri="{FF2B5EF4-FFF2-40B4-BE49-F238E27FC236}">
                <a16:creationId xmlns:a16="http://schemas.microsoft.com/office/drawing/2014/main" id="{7481B16F-98E1-C993-2D9B-ECEBB075D8A8}"/>
              </a:ext>
            </a:extLst>
          </p:cNvPr>
          <p:cNvSpPr/>
          <p:nvPr/>
        </p:nvSpPr>
        <p:spPr>
          <a:xfrm>
            <a:off x="9701938" y="4069976"/>
            <a:ext cx="419215" cy="4572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BF70F2E9-B654-D02A-0F44-B09CDADDE8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0841" y="4979007"/>
            <a:ext cx="385774" cy="567313"/>
          </a:xfrm>
          <a:prstGeom prst="rect">
            <a:avLst/>
          </a:prstGeom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id="{2B46CD70-D6DE-8D25-BC5A-6F61AF25888A}"/>
              </a:ext>
            </a:extLst>
          </p:cNvPr>
          <p:cNvSpPr txBox="1"/>
          <p:nvPr/>
        </p:nvSpPr>
        <p:spPr>
          <a:xfrm>
            <a:off x="10600841" y="4240343"/>
            <a:ext cx="160659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Im einem </a:t>
            </a:r>
            <a:br>
              <a:rPr lang="de-CH" dirty="0"/>
            </a:br>
            <a:r>
              <a:rPr lang="de-CH" dirty="0"/>
              <a:t>Browser:</a:t>
            </a:r>
            <a:br>
              <a:rPr lang="de-CH" dirty="0"/>
            </a:br>
            <a:br>
              <a:rPr lang="de-CH" dirty="0"/>
            </a:br>
            <a:r>
              <a:rPr lang="de-CH" dirty="0"/>
              <a:t>      Drei Punkte</a:t>
            </a:r>
            <a:br>
              <a:rPr lang="de-CH" dirty="0"/>
            </a:br>
            <a:r>
              <a:rPr lang="de-CH" dirty="0"/>
              <a:t>anklicken</a:t>
            </a:r>
          </a:p>
        </p:txBody>
      </p:sp>
      <p:cxnSp>
        <p:nvCxnSpPr>
          <p:cNvPr id="19" name="Gerade Verbindung mit Pfeil 18">
            <a:extLst>
              <a:ext uri="{FF2B5EF4-FFF2-40B4-BE49-F238E27FC236}">
                <a16:creationId xmlns:a16="http://schemas.microsoft.com/office/drawing/2014/main" id="{4A7CB405-7246-2ADB-F9D9-01D6AA993C67}"/>
              </a:ext>
            </a:extLst>
          </p:cNvPr>
          <p:cNvCxnSpPr>
            <a:cxnSpLocks/>
          </p:cNvCxnSpPr>
          <p:nvPr/>
        </p:nvCxnSpPr>
        <p:spPr>
          <a:xfrm flipH="1" flipV="1">
            <a:off x="10121153" y="4578053"/>
            <a:ext cx="431447" cy="684610"/>
          </a:xfrm>
          <a:prstGeom prst="straightConnector1">
            <a:avLst/>
          </a:prstGeom>
          <a:ln w="57150">
            <a:solidFill>
              <a:srgbClr val="FF252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feld 3">
            <a:extLst>
              <a:ext uri="{FF2B5EF4-FFF2-40B4-BE49-F238E27FC236}">
                <a16:creationId xmlns:a16="http://schemas.microsoft.com/office/drawing/2014/main" id="{BDD44598-97C4-C599-946C-E3AD4C6DBF67}"/>
              </a:ext>
            </a:extLst>
          </p:cNvPr>
          <p:cNvSpPr txBox="1"/>
          <p:nvPr/>
        </p:nvSpPr>
        <p:spPr>
          <a:xfrm>
            <a:off x="1125415" y="2824835"/>
            <a:ext cx="3109569" cy="92333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de-CH" dirty="0"/>
              <a:t>Kopierte Link-Adresse NICHT </a:t>
            </a:r>
            <a:br>
              <a:rPr lang="de-CH" dirty="0"/>
            </a:br>
            <a:r>
              <a:rPr lang="de-CH" dirty="0"/>
              <a:t>sofort in Browser eingeben!!!</a:t>
            </a:r>
            <a:br>
              <a:rPr lang="de-CH" dirty="0"/>
            </a:br>
            <a:r>
              <a:rPr lang="de-CH" dirty="0"/>
              <a:t>(ev.  in Texteditor anschauen!)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C244EFE5-B24A-CA4A-E846-6AF5CDF92C5A}"/>
              </a:ext>
            </a:extLst>
          </p:cNvPr>
          <p:cNvSpPr txBox="1"/>
          <p:nvPr/>
        </p:nvSpPr>
        <p:spPr>
          <a:xfrm>
            <a:off x="1125415" y="5244507"/>
            <a:ext cx="3109569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de-CH" dirty="0"/>
              <a:t>Meine KI hat mich stark gerügt als sie meine Notizen hier gelesen hat … 🫣</a:t>
            </a:r>
          </a:p>
        </p:txBody>
      </p:sp>
    </p:spTree>
    <p:extLst>
      <p:ext uri="{BB962C8B-B14F-4D97-AF65-F5344CB8AC3E}">
        <p14:creationId xmlns:p14="http://schemas.microsoft.com/office/powerpoint/2010/main" val="1070191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/>
      <p:bldP spid="4" grpId="0" animBg="1"/>
      <p:bldP spid="5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F8437D-10AA-91FC-671A-1027C001D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Phishing-Mail  - 2   (mögliches Vorgehen)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EE8CA8A-58C7-7D56-BC1E-F543091F26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CH" dirty="0"/>
              <a:t>ev. Verdächtige </a:t>
            </a:r>
            <a:r>
              <a:rPr lang="de-CH" dirty="0">
                <a:solidFill>
                  <a:srgbClr val="FF0000"/>
                </a:solidFill>
                <a:highlight>
                  <a:srgbClr val="FFFF00"/>
                </a:highlight>
              </a:rPr>
              <a:t>Link-Adresse</a:t>
            </a:r>
            <a:br>
              <a:rPr lang="de-CH" dirty="0"/>
            </a:br>
            <a:r>
              <a:rPr lang="de-CH" dirty="0"/>
              <a:t>in URL-Adressliste</a:t>
            </a:r>
            <a:br>
              <a:rPr lang="de-CH" dirty="0"/>
            </a:br>
            <a:br>
              <a:rPr lang="de-CH" dirty="0"/>
            </a:br>
            <a:endParaRPr lang="de-CH" dirty="0"/>
          </a:p>
          <a:p>
            <a:r>
              <a:rPr lang="de-CH" dirty="0"/>
              <a:t>ev. </a:t>
            </a:r>
            <a:r>
              <a:rPr lang="de-CH" b="1" dirty="0"/>
              <a:t>Enter</a:t>
            </a:r>
            <a:r>
              <a:rPr lang="de-CH" dirty="0"/>
              <a:t> drücken </a:t>
            </a:r>
            <a:br>
              <a:rPr lang="de-CH" dirty="0"/>
            </a:br>
            <a:r>
              <a:rPr lang="de-CH" dirty="0"/>
              <a:t>(eher nicht … 🫣</a:t>
            </a:r>
            <a:br>
              <a:rPr lang="de-CH" dirty="0"/>
            </a:br>
            <a:r>
              <a:rPr lang="de-CH" dirty="0"/>
              <a:t>Kommentar vom Dozent …!)</a:t>
            </a:r>
            <a:br>
              <a:rPr lang="de-CH" dirty="0"/>
            </a:br>
            <a:br>
              <a:rPr lang="de-CH" dirty="0"/>
            </a:br>
            <a:endParaRPr lang="de-CH" dirty="0"/>
          </a:p>
          <a:p>
            <a:r>
              <a:rPr lang="de-CH" dirty="0"/>
              <a:t>Nicht weiter gehen</a:t>
            </a:r>
            <a:br>
              <a:rPr lang="de-CH" dirty="0"/>
            </a:br>
            <a:r>
              <a:rPr lang="de-CH" dirty="0">
                <a:solidFill>
                  <a:srgbClr val="FF0000"/>
                </a:solidFill>
              </a:rPr>
              <a:t>Website schliessen!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A69A8FE-DF78-45AA-8B6C-6F4A5B7E3B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8393" y="1329923"/>
            <a:ext cx="4363058" cy="2505424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1266FCBA-68EA-A740-F7B4-9114297868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8393" y="4134432"/>
            <a:ext cx="4364286" cy="2505424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A67EEBE0-2BCB-8604-A2F8-47FDF49BFBBC}"/>
              </a:ext>
            </a:extLst>
          </p:cNvPr>
          <p:cNvSpPr txBox="1"/>
          <p:nvPr/>
        </p:nvSpPr>
        <p:spPr>
          <a:xfrm>
            <a:off x="44906" y="2633004"/>
            <a:ext cx="5713487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de-CH" dirty="0"/>
              <a:t>https://e7e37cf32fdd8b4765672cf74.tidogtegn.no/ch44</a:t>
            </a:r>
          </a:p>
        </p:txBody>
      </p: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062149E1-2102-3BE8-62C9-2BF8F314D23C}"/>
              </a:ext>
            </a:extLst>
          </p:cNvPr>
          <p:cNvCxnSpPr>
            <a:cxnSpLocks/>
          </p:cNvCxnSpPr>
          <p:nvPr/>
        </p:nvCxnSpPr>
        <p:spPr>
          <a:xfrm flipV="1">
            <a:off x="4138047" y="1796119"/>
            <a:ext cx="2836190" cy="537800"/>
          </a:xfrm>
          <a:prstGeom prst="straightConnector1">
            <a:avLst/>
          </a:prstGeom>
          <a:ln w="57150">
            <a:solidFill>
              <a:srgbClr val="FF252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3DBB044E-5A76-E381-B3DE-2D17B86EBE5F}"/>
              </a:ext>
            </a:extLst>
          </p:cNvPr>
          <p:cNvCxnSpPr>
            <a:cxnSpLocks/>
          </p:cNvCxnSpPr>
          <p:nvPr/>
        </p:nvCxnSpPr>
        <p:spPr>
          <a:xfrm>
            <a:off x="4340298" y="5386629"/>
            <a:ext cx="4106278" cy="937939"/>
          </a:xfrm>
          <a:prstGeom prst="straightConnector1">
            <a:avLst/>
          </a:prstGeom>
          <a:ln w="57150">
            <a:solidFill>
              <a:srgbClr val="FF252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8313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407D57-966B-BB09-28C4-403ADAA48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839C93-8FB0-CA0B-080C-49A53C55F0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6875" y="420224"/>
            <a:ext cx="9144000" cy="3153046"/>
          </a:xfrm>
        </p:spPr>
        <p:txBody>
          <a:bodyPr>
            <a:normAutofit/>
          </a:bodyPr>
          <a:lstStyle/>
          <a:p>
            <a:pPr algn="l">
              <a:tabLst>
                <a:tab pos="539750" algn="l"/>
              </a:tabLst>
            </a:pPr>
            <a:r>
              <a:rPr lang="de-CH" sz="3200" b="1" dirty="0"/>
              <a:t>4. 	Neue Betrugsmethoden (auch mit KI)</a:t>
            </a:r>
            <a:br>
              <a:rPr lang="de-CH" sz="3200" b="1" dirty="0"/>
            </a:br>
            <a:r>
              <a:rPr lang="de-CH" sz="3200" b="1" dirty="0"/>
              <a:t>	</a:t>
            </a:r>
            <a:r>
              <a:rPr lang="de-CH" sz="1800" i="1" dirty="0"/>
              <a:t> Erwin Mathis, Informatiker </a:t>
            </a:r>
            <a:br>
              <a:rPr lang="de-CH" sz="3200" i="1" dirty="0"/>
            </a:br>
            <a:endParaRPr lang="de-CH" sz="3200" b="1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E8A5F83-F4BF-22A9-64A4-1F0D7FC26A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6664" y="3214047"/>
            <a:ext cx="11345336" cy="3643953"/>
          </a:xfrm>
        </p:spPr>
        <p:txBody>
          <a:bodyPr>
            <a:normAutofit/>
          </a:bodyPr>
          <a:lstStyle/>
          <a:p>
            <a:pPr marL="457200" indent="-457200" algn="l">
              <a:buAutoNum type="arabicPeriod"/>
            </a:pPr>
            <a:endParaRPr lang="de-CH" dirty="0"/>
          </a:p>
          <a:p>
            <a:pPr algn="l"/>
            <a:endParaRPr lang="de-CH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2C4BE297-3589-E861-5FA6-F182CA7E10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623" y="318517"/>
            <a:ext cx="2305372" cy="752580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8AF5C0BA-CFD9-B856-D8DC-8434D7678F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8013" y="390961"/>
            <a:ext cx="2570283" cy="680136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5EE89BD0-5A7B-A353-D24F-1BAA68BA42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1969" y="3313993"/>
            <a:ext cx="2884972" cy="3153046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746FBBD5-9BC5-E3AC-3824-27FDDD9A35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75740" y="110900"/>
            <a:ext cx="3640519" cy="1240257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CFB56FEB-01C8-741D-CAF4-2FD597007A34}"/>
              </a:ext>
            </a:extLst>
          </p:cNvPr>
          <p:cNvSpPr txBox="1"/>
          <p:nvPr/>
        </p:nvSpPr>
        <p:spPr>
          <a:xfrm>
            <a:off x="916875" y="3632821"/>
            <a:ext cx="75840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539750" algn="l"/>
              </a:tabLst>
            </a:pPr>
            <a:r>
              <a:rPr lang="de-CH" dirty="0"/>
              <a:t>	ca. 40’</a:t>
            </a:r>
          </a:p>
        </p:txBody>
      </p:sp>
    </p:spTree>
    <p:extLst>
      <p:ext uri="{BB962C8B-B14F-4D97-AF65-F5344CB8AC3E}">
        <p14:creationId xmlns:p14="http://schemas.microsoft.com/office/powerpoint/2010/main" val="308666988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CA87EF-E12D-9733-EE4F-DD64518CC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Digitale Sicherheit – Was ist bekannt? =&gt; UBS </a:t>
            </a:r>
          </a:p>
        </p:txBody>
      </p:sp>
      <p:graphicFrame>
        <p:nvGraphicFramePr>
          <p:cNvPr id="4" name="Inhaltsplatzhalter 3">
            <a:extLst>
              <a:ext uri="{FF2B5EF4-FFF2-40B4-BE49-F238E27FC236}">
                <a16:creationId xmlns:a16="http://schemas.microsoft.com/office/drawing/2014/main" id="{B56BB16B-220C-0448-BAF3-B4908B4ABB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7591359"/>
              </p:ext>
            </p:extLst>
          </p:nvPr>
        </p:nvGraphicFramePr>
        <p:xfrm>
          <a:off x="884255" y="2545426"/>
          <a:ext cx="10372009" cy="40233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56625">
                  <a:extLst>
                    <a:ext uri="{9D8B030D-6E8A-4147-A177-3AD203B41FA5}">
                      <a16:colId xmlns:a16="http://schemas.microsoft.com/office/drawing/2014/main" val="1872072460"/>
                    </a:ext>
                  </a:extLst>
                </a:gridCol>
                <a:gridCol w="4215384">
                  <a:extLst>
                    <a:ext uri="{9D8B030D-6E8A-4147-A177-3AD203B41FA5}">
                      <a16:colId xmlns:a16="http://schemas.microsoft.com/office/drawing/2014/main" val="34258735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CH" dirty="0"/>
                        <a:t>1. Investment-Betrug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CH" dirty="0"/>
                        <a:t>Sehr hoch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358593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CH" dirty="0"/>
                        <a:t>2. Falsche Bankmitarbeitende und Polizisten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CH" dirty="0"/>
                        <a:t>Sehr hoch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09007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CH" dirty="0"/>
                        <a:t>3. Support-Betrug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CH"/>
                        <a:t>Sehr hoch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688815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CH" dirty="0"/>
                        <a:t>4. Phishing und falsche Links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CH"/>
                        <a:t>Sehr hoch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989071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CH" dirty="0"/>
                        <a:t>5. Enkeltrick und Schockanrufe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CH"/>
                        <a:t>Sehr hoch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76347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CH" strike="sngStrike" dirty="0"/>
                        <a:t>CEO-Betrug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CH" strike="sngStrike"/>
                        <a:t>Eher gering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155012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CH" strike="sngStrike" dirty="0"/>
                        <a:t>Rechnungsbetrug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CH" strike="sngStrike" dirty="0"/>
                        <a:t>Hoch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063321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CH" dirty="0"/>
                        <a:t>6. Vorschussbetrug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CH"/>
                        <a:t>Hoch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73573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CH" dirty="0"/>
                        <a:t>7. Liebesbetrug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CH" dirty="0"/>
                        <a:t>Hoch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350242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CH" dirty="0"/>
                        <a:t>8. Warenbetrug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CH"/>
                        <a:t>Hoch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810808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CH" dirty="0"/>
                        <a:t>9. Deepfake-Videos und -Anrufe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CH" dirty="0"/>
                        <a:t>Sehr hoch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5981186"/>
                  </a:ext>
                </a:extLst>
              </a:tr>
            </a:tbl>
          </a:graphicData>
        </a:graphic>
      </p:graphicFrame>
      <p:sp>
        <p:nvSpPr>
          <p:cNvPr id="5" name="Textfeld 4">
            <a:extLst>
              <a:ext uri="{FF2B5EF4-FFF2-40B4-BE49-F238E27FC236}">
                <a16:creationId xmlns:a16="http://schemas.microsoft.com/office/drawing/2014/main" id="{67A88479-16C6-B150-A4C7-93D33912897C}"/>
              </a:ext>
            </a:extLst>
          </p:cNvPr>
          <p:cNvSpPr txBox="1"/>
          <p:nvPr/>
        </p:nvSpPr>
        <p:spPr>
          <a:xfrm>
            <a:off x="884254" y="2106705"/>
            <a:ext cx="9805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5199063" algn="l"/>
                <a:tab pos="6191250" algn="l"/>
              </a:tabLst>
            </a:pPr>
            <a:r>
              <a:rPr lang="de-CH" dirty="0"/>
              <a:t>Thema		Relevanz für SeniorInnen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727AECF0-EF84-2ACB-754A-3E08329BE056}"/>
              </a:ext>
            </a:extLst>
          </p:cNvPr>
          <p:cNvSpPr/>
          <p:nvPr/>
        </p:nvSpPr>
        <p:spPr>
          <a:xfrm>
            <a:off x="6326034" y="1999129"/>
            <a:ext cx="5274295" cy="468854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/>
              <a:t>11 typische Betrugsmuster</a:t>
            </a:r>
            <a:br>
              <a:rPr lang="de-CH" dirty="0"/>
            </a:br>
            <a:r>
              <a:rPr lang="de-CH" dirty="0"/>
              <a:t>auf der Website von UBS :</a:t>
            </a:r>
            <a:br>
              <a:rPr lang="de-CH" dirty="0"/>
            </a:br>
            <a:br>
              <a:rPr lang="de-CH" dirty="0"/>
            </a:br>
            <a:r>
              <a:rPr lang="de-CH" dirty="0">
                <a:solidFill>
                  <a:srgbClr val="FFFF00"/>
                </a:solidFill>
              </a:rPr>
              <a:t> </a:t>
            </a:r>
            <a:r>
              <a:rPr lang="de-CH" dirty="0">
                <a:solidFill>
                  <a:srgbClr val="FFFF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https://www.ubs.com/ch/de/services/digital-banking/security/types-of-fraud.html</a:t>
            </a:r>
            <a:br>
              <a:rPr lang="de-CH" dirty="0"/>
            </a:br>
            <a:br>
              <a:rPr lang="de-CH" dirty="0"/>
            </a:br>
            <a:r>
              <a:rPr lang="de-CH" dirty="0"/>
              <a:t>Wer hat davon schon gehört?</a:t>
            </a:r>
            <a:br>
              <a:rPr lang="de-CH" dirty="0"/>
            </a:br>
            <a:br>
              <a:rPr lang="de-CH" dirty="0"/>
            </a:br>
            <a:r>
              <a:rPr lang="de-CH" dirty="0"/>
              <a:t>Erklärung wie das «Muster» funktioniert?</a:t>
            </a:r>
          </a:p>
        </p:txBody>
      </p:sp>
    </p:spTree>
    <p:extLst>
      <p:ext uri="{BB962C8B-B14F-4D97-AF65-F5344CB8AC3E}">
        <p14:creationId xmlns:p14="http://schemas.microsoft.com/office/powerpoint/2010/main" val="105863041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A9A989-E9D9-18C4-E68A-A359BB636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Was ist durch KI «neu» geworden?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7F11869-6D8D-FC6F-73F1-50970DD57E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CH" dirty="0"/>
              <a:t>Die zentrale Frage lautet:</a:t>
            </a:r>
            <a:br>
              <a:rPr lang="de-CH" dirty="0"/>
            </a:br>
            <a:endParaRPr lang="de-CH" dirty="0"/>
          </a:p>
          <a:p>
            <a:r>
              <a:rPr lang="de-CH" b="1" dirty="0"/>
              <a:t>Was hat sich bei diesen (UBS-) Betrugsmaschen verändert?</a:t>
            </a:r>
            <a:br>
              <a:rPr lang="de-CH" b="1" dirty="0"/>
            </a:br>
            <a:endParaRPr lang="de-CH" b="1" dirty="0"/>
          </a:p>
          <a:p>
            <a:r>
              <a:rPr lang="de-CH" b="1" dirty="0"/>
              <a:t>Die Betrugsmaschen sind oft dieselben!!</a:t>
            </a:r>
            <a:br>
              <a:rPr lang="de-CH" b="1" dirty="0"/>
            </a:br>
            <a:endParaRPr lang="de-CH" b="1" dirty="0"/>
          </a:p>
          <a:p>
            <a:r>
              <a:rPr lang="de-CH" b="1" dirty="0"/>
              <a:t>ABER: (</a:t>
            </a:r>
            <a:r>
              <a:rPr lang="de-CH" b="1" dirty="0" err="1"/>
              <a:t>hmm</a:t>
            </a:r>
            <a:r>
              <a:rPr lang="de-CH" b="1" dirty="0"/>
              <a:t> …leider!) </a:t>
            </a:r>
            <a:br>
              <a:rPr lang="de-CH" b="1" dirty="0"/>
            </a:br>
            <a:r>
              <a:rPr lang="de-CH" b="1" dirty="0">
                <a:solidFill>
                  <a:srgbClr val="FF0000"/>
                </a:solidFill>
              </a:rPr>
              <a:t>Mit KI können BetrügerInnen heute viel einfacher überzeugende Texte, Stimmen, Bilder und Videos erzeugen. </a:t>
            </a:r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904645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7BBBF1-68C4-5E70-6F94-FF40CC284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Was kann KI heute für Betrüger tun?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1FE649D-5A80-9C66-40B5-316B4F96F9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76142"/>
          </a:xfrm>
        </p:spPr>
        <p:txBody>
          <a:bodyPr>
            <a:normAutofit lnSpcReduction="10000"/>
          </a:bodyPr>
          <a:lstStyle/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r>
              <a:rPr lang="de-CH" dirty="0"/>
              <a:t>Wir merken uns:</a:t>
            </a:r>
            <a:br>
              <a:rPr lang="de-CH" dirty="0"/>
            </a:br>
            <a:r>
              <a:rPr lang="de-CH" dirty="0">
                <a:solidFill>
                  <a:srgbClr val="FF0000"/>
                </a:solidFill>
              </a:rPr>
              <a:t>Was echt aussieht oder klingt, muss nicht echt sein!</a:t>
            </a:r>
            <a:br>
              <a:rPr lang="de-CH" dirty="0">
                <a:solidFill>
                  <a:srgbClr val="FF0000"/>
                </a:solidFill>
              </a:rPr>
            </a:br>
            <a:endParaRPr lang="de-CH" dirty="0">
              <a:solidFill>
                <a:srgbClr val="FF0000"/>
              </a:solidFill>
            </a:endParaRPr>
          </a:p>
          <a:p>
            <a:r>
              <a:rPr lang="de-CH" dirty="0"/>
              <a:t>Beweise folgen gleich!!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C5B2E34-ECEB-EC96-1527-AC22C196C1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825625"/>
            <a:ext cx="10515600" cy="2517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718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8CCE0E-745C-2160-2B18-41B92BBBD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Ein Anruf einer gut bekannten Person ….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BADBA1F-6F62-D7D0-34B2-41BED2ABF7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/>
              <a:t>Sie hören die Stimme eines Menschen, den Sie sehr gut kennen. Die Person ist in einer akuten Notlage und braucht dringend Ihre Hilfe. Würden Sie ihr glauben?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401428E-76D7-7B00-1E7F-1FDDDD2116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2656" y="681037"/>
            <a:ext cx="1955806" cy="1094578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DAD809BC-2C8A-50DC-F8A1-E35AC1962E48}"/>
              </a:ext>
            </a:extLst>
          </p:cNvPr>
          <p:cNvSpPr txBox="1"/>
          <p:nvPr/>
        </p:nvSpPr>
        <p:spPr>
          <a:xfrm>
            <a:off x="1420586" y="3869872"/>
            <a:ext cx="1027067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de-CH" b="1" dirty="0">
                <a:solidFill>
                  <a:srgbClr val="FF0000"/>
                </a:solidFill>
              </a:rPr>
              <a:t>Original Video </a:t>
            </a:r>
            <a:r>
              <a:rPr lang="de-CH" dirty="0"/>
              <a:t>findet man unter: </a:t>
            </a:r>
            <a:br>
              <a:rPr lang="de-CH" dirty="0"/>
            </a:br>
            <a:r>
              <a:rPr lang="de-CH" dirty="0">
                <a:hlinkClick r:id="rId3"/>
              </a:rPr>
              <a:t>https://www.swr.de/leben/verbraucher/so-echt-kann-ein-schockanruf-mit-ki-stimme-klingen-100.html</a:t>
            </a:r>
            <a:br>
              <a:rPr lang="de-CH" dirty="0"/>
            </a:br>
            <a:br>
              <a:rPr lang="de-CH" dirty="0"/>
            </a:br>
            <a:r>
              <a:rPr lang="de-CH" dirty="0"/>
              <a:t>Der Titel heisst: </a:t>
            </a:r>
            <a:r>
              <a:rPr lang="de-CH" b="1" dirty="0"/>
              <a:t>So echt klingt ein Schockanruf mit KI-Stimme</a:t>
            </a:r>
            <a:br>
              <a:rPr lang="de-CH" b="1" dirty="0"/>
            </a:br>
            <a:br>
              <a:rPr lang="de-CH" b="1" dirty="0"/>
            </a:br>
            <a:r>
              <a:rPr lang="de-CH" b="1" dirty="0"/>
              <a:t>Etwa der Mitte des Artikels folgt das Video: </a:t>
            </a:r>
            <a:endParaRPr lang="de-CH" dirty="0"/>
          </a:p>
          <a:p>
            <a:pPr fontAlgn="base"/>
            <a:r>
              <a:rPr lang="de-CH" dirty="0"/>
              <a:t>Schockanrufe mit KI: So kann man sich schützen</a:t>
            </a:r>
          </a:p>
          <a:p>
            <a:r>
              <a:rPr lang="de-CH" b="1" dirty="0"/>
              <a:t>7 Min. </a:t>
            </a:r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656344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31B07C-E7D0-778D-3761-917D5A023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Hat Sie etwas «stutzig» gemacht im Video?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31B19C8-AF03-5225-042E-DE56583774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899710" cy="4948399"/>
          </a:xfrm>
        </p:spPr>
        <p:txBody>
          <a:bodyPr>
            <a:normAutofit fontScale="70000" lnSpcReduction="20000"/>
          </a:bodyPr>
          <a:lstStyle/>
          <a:p>
            <a:r>
              <a:rPr lang="de-CH" dirty="0"/>
              <a:t>Schock</a:t>
            </a:r>
          </a:p>
          <a:p>
            <a:r>
              <a:rPr lang="de-CH" dirty="0"/>
              <a:t>Überraschung</a:t>
            </a:r>
          </a:p>
          <a:p>
            <a:r>
              <a:rPr lang="de-CH" dirty="0"/>
              <a:t>Überrumpelung</a:t>
            </a:r>
          </a:p>
          <a:p>
            <a:r>
              <a:rPr lang="de-CH" dirty="0"/>
              <a:t>Oft: Grosse Notlage von geliebter/bekannter Person (z.B. aus Familie)</a:t>
            </a:r>
          </a:p>
          <a:p>
            <a:r>
              <a:rPr lang="de-CH" dirty="0"/>
              <a:t>Wenn in einer Notlage ein </a:t>
            </a:r>
            <a:r>
              <a:rPr lang="de-CH" b="1" dirty="0">
                <a:solidFill>
                  <a:srgbClr val="FF0000"/>
                </a:solidFill>
              </a:rPr>
              <a:t>Geldtransfer notwendig wird </a:t>
            </a:r>
            <a:r>
              <a:rPr lang="de-CH" dirty="0"/>
              <a:t>aus irgendeinem (noch so überzeugenden !) Grund, dann müssen wir immer innerlich </a:t>
            </a:r>
            <a:r>
              <a:rPr lang="de-CH" b="1" dirty="0">
                <a:solidFill>
                  <a:srgbClr val="FF0000"/>
                </a:solidFill>
              </a:rPr>
              <a:t>«stopp» </a:t>
            </a:r>
            <a:r>
              <a:rPr lang="de-CH" dirty="0"/>
              <a:t>sagen (</a:t>
            </a:r>
            <a:r>
              <a:rPr lang="de-CH" b="1" dirty="0">
                <a:solidFill>
                  <a:srgbClr val="00B050"/>
                </a:solidFill>
              </a:rPr>
              <a:t>Schritt 1</a:t>
            </a:r>
            <a:r>
              <a:rPr lang="de-CH" dirty="0"/>
              <a:t>) !</a:t>
            </a:r>
            <a:br>
              <a:rPr lang="de-CH" dirty="0"/>
            </a:br>
            <a:br>
              <a:rPr lang="de-CH" b="1" dirty="0">
                <a:solidFill>
                  <a:srgbClr val="FF0000"/>
                </a:solidFill>
              </a:rPr>
            </a:br>
            <a:r>
              <a:rPr lang="de-CH" b="1" dirty="0">
                <a:solidFill>
                  <a:srgbClr val="FF0000"/>
                </a:solidFill>
              </a:rPr>
              <a:t>EGAL ob es die eigene Frau, den eigenen Mann, ein eigenes Kind,  …. oder</a:t>
            </a:r>
            <a:br>
              <a:rPr lang="de-CH" b="1" dirty="0">
                <a:solidFill>
                  <a:srgbClr val="FF0000"/>
                </a:solidFill>
              </a:rPr>
            </a:br>
            <a:r>
              <a:rPr lang="de-CH" b="1" dirty="0">
                <a:solidFill>
                  <a:srgbClr val="FF0000"/>
                </a:solidFill>
              </a:rPr>
              <a:t>jemand aus dem engeren Bekanntenkreis betrifft.</a:t>
            </a:r>
          </a:p>
          <a:p>
            <a:r>
              <a:rPr lang="de-CH" dirty="0"/>
              <a:t>Dann (</a:t>
            </a:r>
            <a:r>
              <a:rPr lang="de-CH" b="1" dirty="0">
                <a:solidFill>
                  <a:srgbClr val="00B050"/>
                </a:solidFill>
              </a:rPr>
              <a:t>Schritt 2</a:t>
            </a:r>
            <a:r>
              <a:rPr lang="de-CH" dirty="0"/>
              <a:t>) überlegen: Wie kann ich die Person auf 2. Kanal erreichen?</a:t>
            </a:r>
            <a:br>
              <a:rPr lang="de-CH" dirty="0"/>
            </a:br>
            <a:r>
              <a:rPr lang="de-CH" dirty="0"/>
              <a:t>Kann ich eventuell auch einer </a:t>
            </a:r>
            <a:r>
              <a:rPr lang="de-CH" dirty="0" err="1"/>
              <a:t>KollegIn</a:t>
            </a:r>
            <a:r>
              <a:rPr lang="de-CH" dirty="0"/>
              <a:t> oder einer </a:t>
            </a:r>
            <a:r>
              <a:rPr lang="de-CH" dirty="0" err="1"/>
              <a:t>NachbarIn</a:t>
            </a:r>
            <a:r>
              <a:rPr lang="de-CH" dirty="0"/>
              <a:t> telefonieren, welche in der Nähe der Person ist, die sich in einem Notfall befindet. </a:t>
            </a:r>
            <a:br>
              <a:rPr lang="de-CH" dirty="0"/>
            </a:br>
            <a:r>
              <a:rPr lang="de-CH" dirty="0"/>
              <a:t>Zurücktelefonieren, auch wenn das Handy angeblich defekt ist oder keinen Strom mehr hat …. </a:t>
            </a:r>
            <a:br>
              <a:rPr lang="de-CH" dirty="0"/>
            </a:br>
            <a:r>
              <a:rPr lang="de-CH" b="1" dirty="0"/>
              <a:t>Grund: </a:t>
            </a:r>
            <a:r>
              <a:rPr lang="de-CH" dirty="0"/>
              <a:t>Wenn die Person das Telefon doch  abnimmt …. </a:t>
            </a:r>
            <a:r>
              <a:rPr lang="de-CH" b="1" dirty="0"/>
              <a:t>ist wahrscheinlich NICHTS ist wahr!</a:t>
            </a:r>
          </a:p>
          <a:p>
            <a:pPr>
              <a:tabLst>
                <a:tab pos="1520825" algn="l"/>
              </a:tabLst>
            </a:pPr>
            <a:r>
              <a:rPr lang="de-CH" dirty="0"/>
              <a:t>Habe ich ein </a:t>
            </a:r>
            <a:r>
              <a:rPr lang="de-CH" b="1" dirty="0">
                <a:solidFill>
                  <a:srgbClr val="FF0000"/>
                </a:solidFill>
              </a:rPr>
              <a:t>Kennwort</a:t>
            </a:r>
            <a:r>
              <a:rPr lang="de-CH" dirty="0"/>
              <a:t> (</a:t>
            </a:r>
            <a:r>
              <a:rPr lang="de-CH" b="1" dirty="0">
                <a:solidFill>
                  <a:srgbClr val="00B050"/>
                </a:solidFill>
              </a:rPr>
              <a:t>Schritt 3</a:t>
            </a:r>
            <a:r>
              <a:rPr lang="de-CH" dirty="0"/>
              <a:t>) mit der Person abgemacht oder kann ich Sie z.B. fragen: </a:t>
            </a:r>
            <a:br>
              <a:rPr lang="de-CH" dirty="0"/>
            </a:br>
            <a:r>
              <a:rPr lang="de-CH" dirty="0"/>
              <a:t>Soll ich das Geld vom Konto von Onkel Uwe abheben?</a:t>
            </a:r>
            <a:br>
              <a:rPr lang="de-CH" dirty="0"/>
            </a:br>
            <a:r>
              <a:rPr lang="de-CH" b="1" dirty="0"/>
              <a:t>Wichtig: </a:t>
            </a:r>
            <a:r>
              <a:rPr lang="de-CH" dirty="0"/>
              <a:t>	Der Onkel Uwe existiert aber nicht in der Familie ….!</a:t>
            </a:r>
            <a:br>
              <a:rPr lang="de-CH" dirty="0"/>
            </a:br>
            <a:r>
              <a:rPr lang="de-CH" dirty="0"/>
              <a:t>	Wenn die Antwort «ja» ist, wissen Sie es stimmt etwas nicht. </a:t>
            </a:r>
          </a:p>
        </p:txBody>
      </p:sp>
    </p:spTree>
    <p:extLst>
      <p:ext uri="{BB962C8B-B14F-4D97-AF65-F5344CB8AC3E}">
        <p14:creationId xmlns:p14="http://schemas.microsoft.com/office/powerpoint/2010/main" val="2591456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FBD315-32D5-428C-EEE6-14651E2E2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Kann ich meinen eigenen Augen trauen?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BA9354-5FA4-A755-4098-F63DA823AB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/>
              <a:t>Wenn wir eine bekannte Persönlichkeit in einem Video sprechen sehen … sind sie sicher dass diese Person das auch gesagt hat?</a:t>
            </a:r>
          </a:p>
          <a:p>
            <a:endParaRPr lang="de-CH" dirty="0"/>
          </a:p>
          <a:p>
            <a:endParaRPr lang="de-CH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059D8FC4-BC9E-1958-9AC2-3774A5EFF3FB}"/>
              </a:ext>
            </a:extLst>
          </p:cNvPr>
          <p:cNvSpPr txBox="1"/>
          <p:nvPr/>
        </p:nvSpPr>
        <p:spPr>
          <a:xfrm>
            <a:off x="838200" y="4049486"/>
            <a:ext cx="1001383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br>
              <a:rPr lang="de-CH" dirty="0"/>
            </a:br>
            <a:endParaRPr lang="de-CH" dirty="0"/>
          </a:p>
          <a:p>
            <a:pPr fontAlgn="base"/>
            <a:r>
              <a:rPr lang="de-CH" b="1" dirty="0">
                <a:solidFill>
                  <a:srgbClr val="FF0000"/>
                </a:solidFill>
              </a:rPr>
              <a:t>Original Video </a:t>
            </a:r>
            <a:r>
              <a:rPr lang="de-CH" dirty="0"/>
              <a:t>findet man unter:</a:t>
            </a:r>
            <a:br>
              <a:rPr lang="de-CH" dirty="0"/>
            </a:br>
            <a:r>
              <a:rPr lang="de-CH" dirty="0">
                <a:hlinkClick r:id="rId2"/>
              </a:rPr>
              <a:t>https://www.srf.ch/play/tv/10-vor-10/video/deepfakes-im-netz-promis-werben-fuer-betruegerische-finanzplattformen?urn=urn:srf:video:a93b30d3-f771-4f27-b5ee-5d95e51f6db4&amp;aspectRatio=16_9</a:t>
            </a:r>
            <a:br>
              <a:rPr lang="de-CH" dirty="0"/>
            </a:br>
            <a:br>
              <a:rPr lang="de-CH" dirty="0"/>
            </a:br>
            <a:r>
              <a:rPr lang="de-CH" dirty="0"/>
              <a:t>Der Titel heisst: Deepfakes im Netz: Promis «werben» für betrügerische ….  (unten anklicken!) </a:t>
            </a:r>
            <a:br>
              <a:rPr lang="de-CH" dirty="0"/>
            </a:br>
            <a:r>
              <a:rPr lang="de-CH" dirty="0"/>
              <a:t>Im SRF-Play Umfeld. </a:t>
            </a:r>
          </a:p>
          <a:p>
            <a:pPr fontAlgn="base"/>
            <a:endParaRPr lang="de-CH" dirty="0"/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926684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AE2E76-ED06-2D5B-0726-03179F916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Was hat Sie «stutzig» gemacht im Video?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A195249-87A5-A60A-C69F-CE310E9646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e-CH" dirty="0"/>
              <a:t>Wenn </a:t>
            </a:r>
            <a:r>
              <a:rPr lang="de-CH" b="1" dirty="0">
                <a:solidFill>
                  <a:srgbClr val="FF0000"/>
                </a:solidFill>
              </a:rPr>
              <a:t>Promis </a:t>
            </a:r>
            <a:r>
              <a:rPr lang="de-CH" dirty="0"/>
              <a:t>angeblich</a:t>
            </a:r>
            <a:r>
              <a:rPr lang="de-CH" b="1" dirty="0">
                <a:solidFill>
                  <a:srgbClr val="FF0000"/>
                </a:solidFill>
              </a:rPr>
              <a:t> hohe und garantierte Rendite mit wenig Risiko </a:t>
            </a:r>
            <a:r>
              <a:rPr lang="de-CH" dirty="0"/>
              <a:t>versprechen, dann müssen die </a:t>
            </a:r>
            <a:r>
              <a:rPr lang="de-CH" b="1" dirty="0">
                <a:solidFill>
                  <a:srgbClr val="FF0000"/>
                </a:solidFill>
              </a:rPr>
              <a:t>Alarmglocken</a:t>
            </a:r>
            <a:r>
              <a:rPr lang="de-CH" dirty="0"/>
              <a:t> klingen!</a:t>
            </a:r>
            <a:br>
              <a:rPr lang="de-CH" dirty="0"/>
            </a:br>
            <a:endParaRPr lang="de-CH" dirty="0"/>
          </a:p>
          <a:p>
            <a:r>
              <a:rPr lang="de-CH" dirty="0"/>
              <a:t>Wenn man unsicher ist und/oder unter Stress/Druck handeln muss … zuerst </a:t>
            </a:r>
            <a:r>
              <a:rPr lang="de-CH" b="1" dirty="0">
                <a:solidFill>
                  <a:srgbClr val="FF0000"/>
                </a:solidFill>
              </a:rPr>
              <a:t>immer mit jemandem darüber sprechen</a:t>
            </a:r>
            <a:br>
              <a:rPr lang="de-CH" dirty="0"/>
            </a:br>
            <a:endParaRPr lang="de-CH" dirty="0"/>
          </a:p>
          <a:p>
            <a:r>
              <a:rPr lang="de-CH" dirty="0"/>
              <a:t>Bei der </a:t>
            </a:r>
            <a:r>
              <a:rPr lang="de-CH" b="1" dirty="0">
                <a:solidFill>
                  <a:srgbClr val="FF0000"/>
                </a:solidFill>
              </a:rPr>
              <a:t>eigenen</a:t>
            </a:r>
            <a:r>
              <a:rPr lang="de-CH" dirty="0"/>
              <a:t> </a:t>
            </a:r>
            <a:r>
              <a:rPr lang="de-CH" b="1" dirty="0">
                <a:solidFill>
                  <a:srgbClr val="FF0000"/>
                </a:solidFill>
              </a:rPr>
              <a:t>Bank</a:t>
            </a:r>
            <a:r>
              <a:rPr lang="de-CH" dirty="0"/>
              <a:t> bei Finanzangebote nachfragen</a:t>
            </a:r>
            <a:br>
              <a:rPr lang="de-CH" dirty="0"/>
            </a:br>
            <a:r>
              <a:rPr lang="de-CH" dirty="0"/>
              <a:t>Bei der </a:t>
            </a:r>
            <a:r>
              <a:rPr lang="de-CH" b="1" dirty="0">
                <a:solidFill>
                  <a:srgbClr val="FF0000"/>
                </a:solidFill>
              </a:rPr>
              <a:t>Polizei</a:t>
            </a:r>
            <a:r>
              <a:rPr lang="de-CH" dirty="0"/>
              <a:t> bei konkretem Betrugsverdacht melden </a:t>
            </a:r>
            <a:br>
              <a:rPr lang="de-CH" dirty="0"/>
            </a:br>
            <a:endParaRPr lang="de-CH" dirty="0"/>
          </a:p>
          <a:p>
            <a:pPr>
              <a:tabLst>
                <a:tab pos="1166813" algn="l"/>
              </a:tabLst>
            </a:pPr>
            <a:r>
              <a:rPr lang="de-CH" dirty="0">
                <a:highlight>
                  <a:srgbClr val="FFFF00"/>
                </a:highlight>
              </a:rPr>
              <a:t>Kurz: 	Ein Video ist HEUTE kein Beweis mehr, dass eine Person das 	Gezeigte auch wirklich gesagt hat!</a:t>
            </a:r>
          </a:p>
        </p:txBody>
      </p:sp>
    </p:spTree>
    <p:extLst>
      <p:ext uri="{BB962C8B-B14F-4D97-AF65-F5344CB8AC3E}">
        <p14:creationId xmlns:p14="http://schemas.microsoft.com/office/powerpoint/2010/main" val="259528825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2ADEAA-D507-1D4A-181F-DBF27D5AB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Kann man sich in eine Person verlieben, </a:t>
            </a:r>
            <a:br>
              <a:rPr lang="de-CH" dirty="0"/>
            </a:br>
            <a:r>
              <a:rPr lang="de-CH" dirty="0"/>
              <a:t>die gar nicht existiert?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65F1051-2DC7-83D3-13BD-1DBC221AFB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3093"/>
            <a:ext cx="7214755" cy="4351338"/>
          </a:xfrm>
        </p:spPr>
        <p:txBody>
          <a:bodyPr>
            <a:normAutofit/>
          </a:bodyPr>
          <a:lstStyle/>
          <a:p>
            <a:endParaRPr lang="de-CH" dirty="0"/>
          </a:p>
          <a:p>
            <a:pPr marL="0" indent="0">
              <a:buNone/>
            </a:pPr>
            <a:endParaRPr lang="de-CH" dirty="0"/>
          </a:p>
          <a:p>
            <a:pPr marL="0" indent="0">
              <a:buNone/>
            </a:pPr>
            <a:r>
              <a:rPr lang="de-CH" dirty="0"/>
              <a:t>Sie schreiben wochenlang mit einer sympathischen Person, erhalten Fotos und hören sogar ihre Stimme. Vielleicht sehen Sie die Person auch im Videoanruf.</a:t>
            </a:r>
          </a:p>
          <a:p>
            <a:pPr marL="0" indent="0">
              <a:buNone/>
            </a:pPr>
            <a:r>
              <a:rPr lang="de-CH" dirty="0"/>
              <a:t>Könnte trotzdem </a:t>
            </a:r>
            <a:r>
              <a:rPr lang="de-CH" b="1" dirty="0">
                <a:solidFill>
                  <a:srgbClr val="FF0000"/>
                </a:solidFill>
              </a:rPr>
              <a:t>alles ein Betrug </a:t>
            </a:r>
            <a:r>
              <a:rPr lang="de-CH" dirty="0"/>
              <a:t>sein?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024B14B-3507-0CD1-6BF3-64E37FC410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6409" y="1786589"/>
            <a:ext cx="3010707" cy="1727280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6DF1DE7C-946E-9070-C501-41373C9003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6410" y="4850863"/>
            <a:ext cx="3010706" cy="2007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304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C408A7-F203-A958-DF5E-8A0F8AC6E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4000" dirty="0"/>
              <a:t>Die grosse Liebe – bis plötzlich Geld benötigt wird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2CE4514-36C4-364C-BEB4-B40EAD585B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2360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de-CH" dirty="0"/>
              <a:t>Kann man sich in einen Menschen verlieben, den man noch nie persönlich getroffen hat?</a:t>
            </a:r>
            <a:br>
              <a:rPr lang="de-CH" dirty="0"/>
            </a:br>
            <a:endParaRPr lang="de-CH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FC750786-390A-806D-D9A8-C8BEA25BEE59}"/>
              </a:ext>
            </a:extLst>
          </p:cNvPr>
          <p:cNvSpPr txBox="1"/>
          <p:nvPr/>
        </p:nvSpPr>
        <p:spPr>
          <a:xfrm>
            <a:off x="1371601" y="3298372"/>
            <a:ext cx="1027067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de-CH" b="1" dirty="0">
                <a:solidFill>
                  <a:srgbClr val="FF0000"/>
                </a:solidFill>
              </a:rPr>
              <a:t>Original Video </a:t>
            </a:r>
            <a:r>
              <a:rPr lang="de-CH" dirty="0"/>
              <a:t>findet man unter: </a:t>
            </a:r>
            <a:br>
              <a:rPr lang="de-CH" dirty="0"/>
            </a:br>
            <a:r>
              <a:rPr lang="de-CH" dirty="0">
                <a:hlinkClick r:id="rId3"/>
              </a:rPr>
              <a:t>https://www.swr.de/swraktuell/baden-wuerttemberg/freiburg/love-scamming-mit-ki-opfer-aus-freiburg-berichtet-100.html</a:t>
            </a:r>
            <a:endParaRPr lang="de-CH" dirty="0"/>
          </a:p>
          <a:p>
            <a:pPr fontAlgn="base"/>
            <a:br>
              <a:rPr lang="de-CH" dirty="0"/>
            </a:br>
            <a:br>
              <a:rPr lang="de-CH" dirty="0"/>
            </a:br>
            <a:r>
              <a:rPr lang="de-CH" dirty="0"/>
              <a:t>Der Titel heisst: </a:t>
            </a:r>
            <a:r>
              <a:rPr lang="de-CH" b="1" dirty="0"/>
              <a:t>Durch KI betrogen: Ein Freiburger Love-Scamming-Opfer berichtet</a:t>
            </a:r>
          </a:p>
          <a:p>
            <a:pPr fontAlgn="base"/>
            <a:br>
              <a:rPr lang="de-CH" b="1" dirty="0"/>
            </a:br>
            <a:r>
              <a:rPr lang="de-CH" b="1" dirty="0"/>
              <a:t>Am Anfang des Artikels folgt das Video: </a:t>
            </a:r>
            <a:endParaRPr lang="de-CH" dirty="0"/>
          </a:p>
          <a:p>
            <a:r>
              <a:rPr lang="de-CH" dirty="0"/>
              <a:t>Große Liebe per Mausklick: Opfer von Love Scamming erzählt Geschichte</a:t>
            </a:r>
          </a:p>
          <a:p>
            <a:r>
              <a:rPr lang="de-CH" b="1" dirty="0"/>
              <a:t>3 Min. </a:t>
            </a:r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89913200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9B5FFC-8605-214C-BA90-9053866AD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3600" dirty="0"/>
              <a:t>Was hätte Katharina misstrauisch machen können?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6CABE50-87CA-7858-7092-C03EE8D6E6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890380" cy="4351338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de-CH" dirty="0"/>
              <a:t>Welche Warnzeichen haben Sie im Film erkannt?</a:t>
            </a:r>
          </a:p>
          <a:p>
            <a:pPr lvl="0"/>
            <a:r>
              <a:rPr lang="de-CH" dirty="0"/>
              <a:t>Weshalb war die Geschichte so glaubwürdig?</a:t>
            </a:r>
          </a:p>
          <a:p>
            <a:pPr lvl="0"/>
            <a:r>
              <a:rPr lang="de-CH" dirty="0"/>
              <a:t>Was würden Sie einer Freundin oder einem Freund in dieser Situation raten?</a:t>
            </a:r>
            <a:br>
              <a:rPr lang="de-CH" dirty="0"/>
            </a:br>
            <a:endParaRPr lang="de-CH" dirty="0"/>
          </a:p>
          <a:p>
            <a:pPr marL="0" lvl="0" indent="0">
              <a:buNone/>
            </a:pPr>
            <a:br>
              <a:rPr lang="de-CH" dirty="0"/>
            </a:br>
            <a:r>
              <a:rPr lang="de-CH" b="1" dirty="0"/>
              <a:t>Wichtig: </a:t>
            </a:r>
            <a:br>
              <a:rPr lang="de-CH" dirty="0"/>
            </a:br>
            <a:r>
              <a:rPr lang="de-CH" dirty="0"/>
              <a:t>Dass jemand </a:t>
            </a:r>
            <a:r>
              <a:rPr lang="de-CH" b="1" dirty="0">
                <a:solidFill>
                  <a:srgbClr val="FF0000"/>
                </a:solidFill>
              </a:rPr>
              <a:t>online Gefühle entwickelt</a:t>
            </a:r>
            <a:r>
              <a:rPr lang="de-CH" dirty="0"/>
              <a:t>, ist an sich </a:t>
            </a:r>
            <a:r>
              <a:rPr lang="de-CH" b="1" dirty="0">
                <a:solidFill>
                  <a:srgbClr val="FF0000"/>
                </a:solidFill>
              </a:rPr>
              <a:t>kein Warnzeichen</a:t>
            </a:r>
            <a:r>
              <a:rPr lang="de-CH" dirty="0"/>
              <a:t>.</a:t>
            </a:r>
            <a:br>
              <a:rPr lang="de-CH" dirty="0"/>
            </a:br>
            <a:br>
              <a:rPr lang="de-CH" dirty="0"/>
            </a:br>
            <a:r>
              <a:rPr lang="de-CH" dirty="0"/>
              <a:t>Wenn aber </a:t>
            </a:r>
            <a:r>
              <a:rPr lang="de-CH" b="1" dirty="0">
                <a:solidFill>
                  <a:srgbClr val="FF0000"/>
                </a:solidFill>
              </a:rPr>
              <a:t>Geld verlangt wird</a:t>
            </a:r>
            <a:r>
              <a:rPr lang="de-CH" dirty="0"/>
              <a:t>, </a:t>
            </a:r>
            <a:r>
              <a:rPr lang="de-CH" b="1" dirty="0">
                <a:solidFill>
                  <a:srgbClr val="FF0000"/>
                </a:solidFill>
              </a:rPr>
              <a:t>persönliche Treffen </a:t>
            </a:r>
            <a:r>
              <a:rPr lang="de-CH" dirty="0"/>
              <a:t>immer wieder </a:t>
            </a:r>
            <a:r>
              <a:rPr lang="de-CH" b="1" dirty="0">
                <a:solidFill>
                  <a:srgbClr val="FF0000"/>
                </a:solidFill>
              </a:rPr>
              <a:t>scheitern</a:t>
            </a:r>
            <a:r>
              <a:rPr lang="de-CH" dirty="0"/>
              <a:t> oder </a:t>
            </a:r>
            <a:r>
              <a:rPr lang="de-CH" b="1" dirty="0">
                <a:solidFill>
                  <a:srgbClr val="FF0000"/>
                </a:solidFill>
              </a:rPr>
              <a:t>Druck</a:t>
            </a:r>
            <a:r>
              <a:rPr lang="de-CH" dirty="0"/>
              <a:t> ausgeübt wird …</a:t>
            </a:r>
            <a:br>
              <a:rPr lang="de-CH" dirty="0"/>
            </a:br>
            <a:br>
              <a:rPr lang="de-CH" dirty="0"/>
            </a:br>
            <a:r>
              <a:rPr lang="de-CH" dirty="0"/>
              <a:t>dann </a:t>
            </a:r>
            <a:r>
              <a:rPr lang="de-CH" b="1" dirty="0">
                <a:solidFill>
                  <a:srgbClr val="FF0000"/>
                </a:solidFill>
              </a:rPr>
              <a:t>MÜSSEN die Alarmglocken läuten</a:t>
            </a:r>
            <a:r>
              <a:rPr lang="de-CH" dirty="0"/>
              <a:t>! </a:t>
            </a:r>
          </a:p>
          <a:p>
            <a:pPr marL="0" indent="0">
              <a:buNone/>
            </a:pPr>
            <a:endParaRPr lang="de-CH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4C1D710F-29BE-3A66-34CB-488C980463C3}"/>
              </a:ext>
            </a:extLst>
          </p:cNvPr>
          <p:cNvSpPr txBox="1"/>
          <p:nvPr/>
        </p:nvSpPr>
        <p:spPr>
          <a:xfrm rot="20916992">
            <a:off x="7735077" y="5149983"/>
            <a:ext cx="4095352" cy="1200329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de-CH" b="1" dirty="0"/>
              <a:t>Achtung:</a:t>
            </a:r>
            <a:br>
              <a:rPr lang="de-CH" dirty="0"/>
            </a:br>
            <a:r>
              <a:rPr lang="de-CH" dirty="0"/>
              <a:t>«Im Nachhinein» ist es </a:t>
            </a:r>
            <a:r>
              <a:rPr lang="de-CH" b="1" dirty="0">
                <a:solidFill>
                  <a:srgbClr val="FF0000"/>
                </a:solidFill>
              </a:rPr>
              <a:t>immer</a:t>
            </a:r>
            <a:r>
              <a:rPr lang="de-CH" dirty="0"/>
              <a:t> leichter</a:t>
            </a:r>
            <a:br>
              <a:rPr lang="de-CH" dirty="0"/>
            </a:br>
            <a:r>
              <a:rPr lang="de-CH" dirty="0"/>
              <a:t>die Warnzeichen zu erkennen, als </a:t>
            </a:r>
            <a:br>
              <a:rPr lang="de-CH" dirty="0"/>
            </a:br>
            <a:r>
              <a:rPr lang="de-CH" dirty="0"/>
              <a:t>während einer emotionalen Beziehung. </a:t>
            </a:r>
          </a:p>
        </p:txBody>
      </p:sp>
    </p:spTree>
    <p:extLst>
      <p:ext uri="{BB962C8B-B14F-4D97-AF65-F5344CB8AC3E}">
        <p14:creationId xmlns:p14="http://schemas.microsoft.com/office/powerpoint/2010/main" val="3186278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1BFD04-9BEA-2559-A1C9-7B4DDA11B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4000" dirty="0"/>
              <a:t>Was kann ich konkret tun, wenn ich einen solchen Verdacht habe?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90BD721-47FF-D789-9FEF-6A78AD24B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853057" cy="381939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de-CH" dirty="0"/>
              <a:t>Fünf «einfache» Regeln: </a:t>
            </a:r>
            <a:br>
              <a:rPr lang="de-CH" dirty="0"/>
            </a:br>
            <a:endParaRPr lang="de-CH" dirty="0"/>
          </a:p>
          <a:p>
            <a:pPr marL="514350" lvl="0" indent="-514350">
              <a:buFont typeface="+mj-lt"/>
              <a:buAutoNum type="arabicPeriod"/>
            </a:pPr>
            <a:r>
              <a:rPr lang="de-CH" b="1" dirty="0">
                <a:solidFill>
                  <a:srgbClr val="FF0000"/>
                </a:solidFill>
              </a:rPr>
              <a:t>Kein Geld </a:t>
            </a:r>
            <a:r>
              <a:rPr lang="de-CH" dirty="0"/>
              <a:t>schicken! Auch keine Gutscheine, Kryptowährungen oder Zahlungen für angebliche Notfälle.</a:t>
            </a:r>
          </a:p>
          <a:p>
            <a:pPr marL="514350" lvl="0" indent="-514350">
              <a:buFont typeface="+mj-lt"/>
              <a:buAutoNum type="arabicPeriod"/>
            </a:pPr>
            <a:r>
              <a:rPr lang="de-CH" dirty="0"/>
              <a:t>Mit einer </a:t>
            </a:r>
            <a:r>
              <a:rPr lang="de-CH" b="1" dirty="0">
                <a:solidFill>
                  <a:srgbClr val="FF0000"/>
                </a:solidFill>
              </a:rPr>
              <a:t>Vertrauensperson sprechen</a:t>
            </a:r>
            <a:r>
              <a:rPr lang="de-CH" dirty="0"/>
              <a:t>! Eine Aussenperspektive hilft, die Situation besser einzuschätzen.</a:t>
            </a:r>
          </a:p>
          <a:p>
            <a:pPr marL="514350" lvl="0" indent="-514350">
              <a:buFont typeface="+mj-lt"/>
              <a:buAutoNum type="arabicPeriod"/>
            </a:pPr>
            <a:r>
              <a:rPr lang="de-CH" dirty="0"/>
              <a:t>Keine</a:t>
            </a:r>
            <a:r>
              <a:rPr lang="de-CH" b="1" dirty="0">
                <a:solidFill>
                  <a:srgbClr val="FF0000"/>
                </a:solidFill>
              </a:rPr>
              <a:t> persönlichen Daten </a:t>
            </a:r>
            <a:r>
              <a:rPr lang="de-CH" dirty="0"/>
              <a:t>weitergeben! Keine Passwörter, Ausweiskopien oder Bankinformationen (auch nicht für einen Flug ….)</a:t>
            </a:r>
          </a:p>
          <a:p>
            <a:pPr marL="514350" lvl="0" indent="-514350">
              <a:buFont typeface="+mj-lt"/>
              <a:buAutoNum type="arabicPeriod"/>
            </a:pPr>
            <a:r>
              <a:rPr lang="de-CH" b="1" dirty="0">
                <a:solidFill>
                  <a:srgbClr val="FF0000"/>
                </a:solidFill>
              </a:rPr>
              <a:t>Kontakt </a:t>
            </a:r>
            <a:r>
              <a:rPr lang="de-CH" dirty="0"/>
              <a:t>vorläufig</a:t>
            </a:r>
            <a:r>
              <a:rPr lang="de-CH" b="1" dirty="0">
                <a:solidFill>
                  <a:srgbClr val="FF0000"/>
                </a:solidFill>
              </a:rPr>
              <a:t> stoppen</a:t>
            </a:r>
            <a:r>
              <a:rPr lang="de-CH" dirty="0"/>
              <a:t>! Nicht auf Druck, Drohungen oder neue Geldforderungen reagieren.</a:t>
            </a:r>
          </a:p>
          <a:p>
            <a:pPr marL="514350" lvl="0" indent="-514350">
              <a:buFont typeface="+mj-lt"/>
              <a:buAutoNum type="arabicPeriod"/>
            </a:pPr>
            <a:r>
              <a:rPr lang="de-CH" b="1" dirty="0">
                <a:solidFill>
                  <a:srgbClr val="FF0000"/>
                </a:solidFill>
              </a:rPr>
              <a:t>Beweise </a:t>
            </a:r>
            <a:r>
              <a:rPr lang="de-CH" dirty="0"/>
              <a:t>sichern und Hilfe holen! </a:t>
            </a:r>
            <a:r>
              <a:rPr lang="de-CH" dirty="0">
                <a:highlight>
                  <a:srgbClr val="FFFF00"/>
                </a:highlight>
              </a:rPr>
              <a:t>Bank rasch</a:t>
            </a:r>
            <a:r>
              <a:rPr lang="de-CH" dirty="0"/>
              <a:t> kontaktieren! Nachrichten und Zahlungsbelege aufbewahren; bei Betrugsverdacht die Polizei kontaktieren. </a:t>
            </a:r>
          </a:p>
          <a:p>
            <a:endParaRPr lang="de-CH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E006F7C0-CE4F-3341-A2D8-B0FD8434E2EE}"/>
              </a:ext>
            </a:extLst>
          </p:cNvPr>
          <p:cNvSpPr txBox="1"/>
          <p:nvPr/>
        </p:nvSpPr>
        <p:spPr>
          <a:xfrm>
            <a:off x="1371600" y="5878285"/>
            <a:ext cx="10097636" cy="52322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de-CH" sz="2800" b="1" dirty="0">
                <a:solidFill>
                  <a:srgbClr val="FF0000"/>
                </a:solidFill>
              </a:rPr>
              <a:t>Gefühle sind erlaubt – Geldforderungen sind ein Alarmsignal!</a:t>
            </a:r>
          </a:p>
        </p:txBody>
      </p:sp>
      <p:sp>
        <p:nvSpPr>
          <p:cNvPr id="6" name="Sechseck 5">
            <a:extLst>
              <a:ext uri="{FF2B5EF4-FFF2-40B4-BE49-F238E27FC236}">
                <a16:creationId xmlns:a16="http://schemas.microsoft.com/office/drawing/2014/main" id="{82419E34-0062-EAD2-CDD4-7008ACA4EAB9}"/>
              </a:ext>
            </a:extLst>
          </p:cNvPr>
          <p:cNvSpPr/>
          <p:nvPr/>
        </p:nvSpPr>
        <p:spPr>
          <a:xfrm>
            <a:off x="884854" y="2435290"/>
            <a:ext cx="345232" cy="345232"/>
          </a:xfrm>
          <a:prstGeom prst="hexago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" name="Sechseck 7">
            <a:extLst>
              <a:ext uri="{FF2B5EF4-FFF2-40B4-BE49-F238E27FC236}">
                <a16:creationId xmlns:a16="http://schemas.microsoft.com/office/drawing/2014/main" id="{6B693522-5C50-B352-9A0D-D70853127789}"/>
              </a:ext>
            </a:extLst>
          </p:cNvPr>
          <p:cNvSpPr/>
          <p:nvPr/>
        </p:nvSpPr>
        <p:spPr>
          <a:xfrm>
            <a:off x="884854" y="3119538"/>
            <a:ext cx="345232" cy="345232"/>
          </a:xfrm>
          <a:prstGeom prst="hexago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0" name="Sechseck 9">
            <a:extLst>
              <a:ext uri="{FF2B5EF4-FFF2-40B4-BE49-F238E27FC236}">
                <a16:creationId xmlns:a16="http://schemas.microsoft.com/office/drawing/2014/main" id="{116B0F08-B111-D98B-1DD4-82C6205153D3}"/>
              </a:ext>
            </a:extLst>
          </p:cNvPr>
          <p:cNvSpPr/>
          <p:nvPr/>
        </p:nvSpPr>
        <p:spPr>
          <a:xfrm>
            <a:off x="884854" y="3732247"/>
            <a:ext cx="345232" cy="345232"/>
          </a:xfrm>
          <a:prstGeom prst="hexago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2" name="Sechseck 11">
            <a:extLst>
              <a:ext uri="{FF2B5EF4-FFF2-40B4-BE49-F238E27FC236}">
                <a16:creationId xmlns:a16="http://schemas.microsoft.com/office/drawing/2014/main" id="{4300923A-3082-7BE3-31C9-E1DA71E8DB0F}"/>
              </a:ext>
            </a:extLst>
          </p:cNvPr>
          <p:cNvSpPr/>
          <p:nvPr/>
        </p:nvSpPr>
        <p:spPr>
          <a:xfrm>
            <a:off x="884854" y="4382279"/>
            <a:ext cx="345232" cy="345232"/>
          </a:xfrm>
          <a:prstGeom prst="hexago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4" name="Sechseck 13">
            <a:extLst>
              <a:ext uri="{FF2B5EF4-FFF2-40B4-BE49-F238E27FC236}">
                <a16:creationId xmlns:a16="http://schemas.microsoft.com/office/drawing/2014/main" id="{A32C3232-6EBA-E4A7-DF41-63D6FE140AF1}"/>
              </a:ext>
            </a:extLst>
          </p:cNvPr>
          <p:cNvSpPr/>
          <p:nvPr/>
        </p:nvSpPr>
        <p:spPr>
          <a:xfrm>
            <a:off x="884854" y="5032311"/>
            <a:ext cx="345232" cy="345232"/>
          </a:xfrm>
          <a:prstGeom prst="hexago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b="1" dirty="0">
                <a:solidFill>
                  <a:schemeClr val="tx1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772276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10" grpId="0" animBg="1"/>
      <p:bldP spid="12" grpId="0" animBg="1"/>
      <p:bldP spid="14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ACDAC5-AA7A-6C4F-1986-A5A2F6F48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5794"/>
            <a:ext cx="10515600" cy="1325563"/>
          </a:xfrm>
        </p:spPr>
        <p:txBody>
          <a:bodyPr/>
          <a:lstStyle/>
          <a:p>
            <a:r>
              <a:rPr lang="de-CH" dirty="0"/>
              <a:t>Identitätsbetrug – wenn jemand </a:t>
            </a:r>
            <a:br>
              <a:rPr lang="de-CH" dirty="0"/>
            </a:br>
            <a:r>
              <a:rPr lang="de-CH" dirty="0"/>
              <a:t>meinen Namen missbraucht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AABD37F-9DE0-BAE4-0A3F-6A77C90DD9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0249" y="1864796"/>
            <a:ext cx="8361784" cy="4351338"/>
          </a:xfrm>
        </p:spPr>
        <p:txBody>
          <a:bodyPr>
            <a:normAutofit/>
          </a:bodyPr>
          <a:lstStyle/>
          <a:p>
            <a:r>
              <a:rPr lang="de-CH" dirty="0"/>
              <a:t>Was ist am 30.10.26 in Buttisholz passiert?</a:t>
            </a:r>
          </a:p>
          <a:p>
            <a:r>
              <a:rPr lang="de-CH" dirty="0"/>
              <a:t>Mehrere Personen welche in Buttisholz etwas</a:t>
            </a:r>
            <a:br>
              <a:rPr lang="de-CH" dirty="0"/>
            </a:br>
            <a:r>
              <a:rPr lang="de-CH" dirty="0"/>
              <a:t>mit «SeniorInnen Aktiv» zu tun haben bekamen</a:t>
            </a:r>
            <a:br>
              <a:rPr lang="de-CH" dirty="0"/>
            </a:br>
            <a:r>
              <a:rPr lang="de-CH" dirty="0"/>
              <a:t>die Message rechts.</a:t>
            </a:r>
            <a:br>
              <a:rPr lang="de-CH" dirty="0"/>
            </a:br>
            <a:br>
              <a:rPr lang="de-CH" dirty="0"/>
            </a:br>
            <a:endParaRPr lang="de-CH" dirty="0"/>
          </a:p>
          <a:p>
            <a:pPr lvl="0"/>
            <a:r>
              <a:rPr lang="de-CH" dirty="0"/>
              <a:t>Frage: Die Mail enthält ja keinen Link, den man </a:t>
            </a:r>
            <a:br>
              <a:rPr lang="de-CH" dirty="0"/>
            </a:br>
            <a:r>
              <a:rPr lang="de-CH" dirty="0"/>
              <a:t>anklicken könnte oder sollte und auch keine </a:t>
            </a:r>
            <a:br>
              <a:rPr lang="de-CH" dirty="0"/>
            </a:br>
            <a:r>
              <a:rPr lang="de-CH" dirty="0"/>
              <a:t>Geldforderung. </a:t>
            </a:r>
            <a:br>
              <a:rPr lang="de-CH" dirty="0"/>
            </a:br>
            <a:r>
              <a:rPr lang="de-CH" dirty="0"/>
              <a:t>Folgt daraus: Die Mail ist gefahrlos?</a:t>
            </a:r>
          </a:p>
          <a:p>
            <a:endParaRPr lang="de-CH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612EA3E-ABAE-3835-177D-95413AEF06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1547" y="-1"/>
            <a:ext cx="3860453" cy="6863027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5B78DD97-C072-BED0-5349-C7C25E4E75FF}"/>
              </a:ext>
            </a:extLst>
          </p:cNvPr>
          <p:cNvSpPr txBox="1"/>
          <p:nvPr/>
        </p:nvSpPr>
        <p:spPr>
          <a:xfrm>
            <a:off x="1024835" y="6216134"/>
            <a:ext cx="5097678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de-CH" dirty="0">
                <a:highlight>
                  <a:srgbClr val="FFFF00"/>
                </a:highlight>
              </a:rPr>
              <a:t>Das ist eine «klassische» Identitätsvortäuschung. </a:t>
            </a:r>
          </a:p>
        </p:txBody>
      </p: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DAA65409-F865-D6AE-D835-BE18DAFF2C23}"/>
              </a:ext>
            </a:extLst>
          </p:cNvPr>
          <p:cNvCxnSpPr>
            <a:cxnSpLocks/>
          </p:cNvCxnSpPr>
          <p:nvPr/>
        </p:nvCxnSpPr>
        <p:spPr>
          <a:xfrm>
            <a:off x="4263141" y="3429000"/>
            <a:ext cx="4843537" cy="1180322"/>
          </a:xfrm>
          <a:prstGeom prst="straightConnector1">
            <a:avLst/>
          </a:prstGeom>
          <a:ln w="57150">
            <a:solidFill>
              <a:srgbClr val="FF252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8282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5B5DFA-1159-B016-FE8C-9F36B6AE5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4000" dirty="0"/>
              <a:t>Wie konnte der Betrüger so glaubwürdig auftreten?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CC9F6F4-5911-07B2-C593-ED351CFA92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CH" dirty="0"/>
              <a:t>Frau Marianne Mathis ist Präsidentin von SeniorInnen Aktiv Buttisholz.</a:t>
            </a:r>
          </a:p>
          <a:p>
            <a:r>
              <a:rPr lang="de-CH" dirty="0"/>
              <a:t>Jemand verwendete eine Hotmail-Adresse mit ihrem Namen und dem «Vereinsnamen»: </a:t>
            </a:r>
            <a:r>
              <a:rPr lang="de-CH" b="1" dirty="0"/>
              <a:t>marianne.senioren-aktiv-buttisholz@hotmail.com</a:t>
            </a:r>
            <a:endParaRPr lang="de-CH" dirty="0"/>
          </a:p>
          <a:p>
            <a:r>
              <a:rPr lang="de-CH" dirty="0"/>
              <a:t>Diese Adresse gehört Marianne Mathis nicht.</a:t>
            </a:r>
          </a:p>
          <a:p>
            <a:r>
              <a:rPr lang="de-CH" dirty="0"/>
              <a:t>Über diese Adresse wurden Personen aus dem Vereinsumfeld angeschrieben und um eine zeitnahe E-Mail-Antwort gebeten.</a:t>
            </a:r>
          </a:p>
          <a:p>
            <a:r>
              <a:rPr lang="de-CH" dirty="0"/>
              <a:t>Die Kontaktinformationen stammten möglicherweise von der öffentlich zugänglichen Vereinswebsite. </a:t>
            </a:r>
            <a:r>
              <a:rPr lang="de-CH" dirty="0">
                <a:hlinkClick r:id="rId2"/>
              </a:rPr>
              <a:t>https://www.senioren-aktiv-buttisholz.ch/verein/</a:t>
            </a:r>
            <a:br>
              <a:rPr lang="de-CH" dirty="0"/>
            </a:br>
            <a:endParaRPr lang="de-CH" dirty="0"/>
          </a:p>
          <a:p>
            <a:r>
              <a:rPr lang="de-CH" dirty="0"/>
              <a:t>Wer hat alles eine solche Mail bekommen?</a:t>
            </a:r>
            <a:br>
              <a:rPr lang="de-CH" dirty="0"/>
            </a:br>
            <a:r>
              <a:rPr lang="de-CH" dirty="0"/>
              <a:t>Wie haben Sie reagiert? Was haben Sie gedacht? </a:t>
            </a:r>
          </a:p>
          <a:p>
            <a:endParaRPr lang="de-CH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0AD902F7-8238-6B48-2EBA-9BE59C4FB71C}"/>
              </a:ext>
            </a:extLst>
          </p:cNvPr>
          <p:cNvSpPr txBox="1"/>
          <p:nvPr/>
        </p:nvSpPr>
        <p:spPr>
          <a:xfrm>
            <a:off x="6255657" y="-369332"/>
            <a:ext cx="5015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>
                <a:hlinkClick r:id="rId2"/>
              </a:rPr>
              <a:t>https://www.senioren-aktiv-buttisholz.ch/verein/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609448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6124EB-11AD-8A06-DD53-95E79A645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tabLst>
                <a:tab pos="1614488" algn="l"/>
              </a:tabLst>
            </a:pPr>
            <a:r>
              <a:rPr lang="de-CH" dirty="0"/>
              <a:t>So kann ein Betrug mit einer harmlosen Nachricht beginnen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A4A8698-2A72-CCEF-C0AC-064A211C26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tabLst>
                <a:tab pos="360363" algn="l"/>
              </a:tabLst>
            </a:pPr>
            <a:r>
              <a:rPr lang="de-CH" dirty="0"/>
              <a:t>Mögliches Vorgehen in drei Schritten: </a:t>
            </a:r>
            <a:br>
              <a:rPr lang="de-CH" dirty="0"/>
            </a:br>
            <a:br>
              <a:rPr lang="de-CH" dirty="0"/>
            </a:br>
            <a:r>
              <a:rPr lang="de-CH" dirty="0"/>
              <a:t>1. Vertrauen aufbauen – Eine bekannte Person wird vorgetäuscht.</a:t>
            </a:r>
          </a:p>
          <a:p>
            <a:pPr marL="0" indent="0">
              <a:buNone/>
              <a:tabLst>
                <a:tab pos="360363" algn="l"/>
              </a:tabLst>
            </a:pPr>
            <a:r>
              <a:rPr lang="de-CH" dirty="0"/>
              <a:t>2. Eine Antwort provozieren – «Kannst du mir schnell helfen?»</a:t>
            </a:r>
          </a:p>
          <a:p>
            <a:pPr marL="0" indent="0">
              <a:buNone/>
              <a:tabLst>
                <a:tab pos="360363" algn="l"/>
              </a:tabLst>
            </a:pPr>
            <a:r>
              <a:rPr lang="de-CH" dirty="0"/>
              <a:t>3.	Den Betrug vorbereiten – Weitere Informationen erfragen oder 	eine Geldforderung / Gutscheinkauf nachschieben.</a:t>
            </a:r>
          </a:p>
          <a:p>
            <a:pPr marL="0" indent="0">
              <a:buNone/>
              <a:tabLst>
                <a:tab pos="360363" algn="l"/>
              </a:tabLst>
            </a:pPr>
            <a:br>
              <a:rPr lang="de-CH" dirty="0"/>
            </a:b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43711828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BF2AFE-3BA6-7EE2-B90E-E9B1ACBD8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Vorgehen bei verdächtigen Nachrichten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2C391AD-2A5B-551E-2B33-40BDED121B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947400" cy="4351338"/>
          </a:xfrm>
        </p:spPr>
        <p:txBody>
          <a:bodyPr>
            <a:normAutofit fontScale="85000" lnSpcReduction="10000"/>
          </a:bodyPr>
          <a:lstStyle/>
          <a:p>
            <a:r>
              <a:rPr lang="de-CH" dirty="0"/>
              <a:t>Nicht einfach auf verdächtige «Antworten» klicken, wenn ihnen etwas verdächtig vorkommt</a:t>
            </a:r>
          </a:p>
          <a:p>
            <a:r>
              <a:rPr lang="de-CH" dirty="0"/>
              <a:t>Zielperson (z.B. </a:t>
            </a:r>
            <a:r>
              <a:rPr lang="de-CH" dirty="0" err="1"/>
              <a:t>PräsidentIn</a:t>
            </a:r>
            <a:r>
              <a:rPr lang="de-CH" dirty="0"/>
              <a:t>) in dringlich erscheinenden Fällen auf einer schon bekannten </a:t>
            </a:r>
            <a:r>
              <a:rPr lang="de-CH" dirty="0">
                <a:solidFill>
                  <a:srgbClr val="FF0000"/>
                </a:solidFill>
              </a:rPr>
              <a:t>Telefon-Nummer</a:t>
            </a:r>
            <a:r>
              <a:rPr lang="de-CH" dirty="0"/>
              <a:t> kontaktieren</a:t>
            </a:r>
          </a:p>
          <a:p>
            <a:r>
              <a:rPr lang="de-CH" dirty="0"/>
              <a:t>Vollständige</a:t>
            </a:r>
            <a:r>
              <a:rPr lang="de-CH" dirty="0">
                <a:solidFill>
                  <a:srgbClr val="FF0000"/>
                </a:solidFill>
              </a:rPr>
              <a:t> Absender-Adresse</a:t>
            </a:r>
            <a:r>
              <a:rPr lang="de-CH" dirty="0"/>
              <a:t> anzeigen und kontrollieren.</a:t>
            </a:r>
            <a:br>
              <a:rPr lang="de-CH" dirty="0"/>
            </a:br>
            <a:r>
              <a:rPr lang="de-CH" dirty="0"/>
              <a:t>Das alleine ist ABER (!) leider noch keine Echtheitsgarantie!</a:t>
            </a:r>
          </a:p>
          <a:p>
            <a:r>
              <a:rPr lang="de-CH" dirty="0"/>
              <a:t>Bis zur Klärung ob die Nachricht echt ist oder nicht:</a:t>
            </a:r>
            <a:br>
              <a:rPr lang="de-CH" dirty="0"/>
            </a:br>
            <a:r>
              <a:rPr lang="de-CH" dirty="0"/>
              <a:t>Keine vertraulichen Daten, Codes oder Zahlungsinformationen weitergeben. </a:t>
            </a:r>
            <a:br>
              <a:rPr lang="de-CH" dirty="0"/>
            </a:br>
            <a:br>
              <a:rPr lang="de-CH" dirty="0"/>
            </a:br>
            <a:r>
              <a:rPr lang="de-CH" b="1" dirty="0"/>
              <a:t>Wir merken uns</a:t>
            </a:r>
            <a:r>
              <a:rPr lang="de-CH" dirty="0"/>
              <a:t>:</a:t>
            </a:r>
            <a:br>
              <a:rPr lang="de-CH" dirty="0"/>
            </a:br>
            <a:r>
              <a:rPr lang="de-CH" dirty="0">
                <a:solidFill>
                  <a:srgbClr val="FF0000"/>
                </a:solidFill>
                <a:highlight>
                  <a:srgbClr val="FFFF00"/>
                </a:highlight>
              </a:rPr>
              <a:t>Bei Verdachtsmomenten eine Person immer über einen </a:t>
            </a:r>
            <a:br>
              <a:rPr lang="de-CH" dirty="0">
                <a:solidFill>
                  <a:srgbClr val="FF0000"/>
                </a:solidFill>
                <a:highlight>
                  <a:srgbClr val="FFFF00"/>
                </a:highlight>
              </a:rPr>
            </a:br>
            <a:r>
              <a:rPr lang="de-CH" b="1" dirty="0">
                <a:solidFill>
                  <a:srgbClr val="FF0000"/>
                </a:solidFill>
                <a:highlight>
                  <a:srgbClr val="FFFF00"/>
                </a:highlight>
              </a:rPr>
              <a:t>unabhängigen Weg </a:t>
            </a:r>
            <a:r>
              <a:rPr lang="de-CH" dirty="0">
                <a:solidFill>
                  <a:srgbClr val="FF0000"/>
                </a:solidFill>
                <a:highlight>
                  <a:srgbClr val="FFFF00"/>
                </a:highlight>
              </a:rPr>
              <a:t>kontaktieren. </a:t>
            </a:r>
            <a:br>
              <a:rPr lang="de-CH" dirty="0"/>
            </a:b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38775538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347216-567F-5686-B4E7-F4EBFF853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4000" dirty="0"/>
              <a:t>Was haben unsere Betrugsbeispiele gemeinsam?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E419765-89EE-98E5-7AC0-0BAB68FDC9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/>
              <a:t>Wir haben angeschaut:</a:t>
            </a:r>
            <a:br>
              <a:rPr lang="de-CH" dirty="0"/>
            </a:br>
            <a:r>
              <a:rPr lang="de-CH" dirty="0"/>
              <a:t>gefälschte E-Mails, manipulierte KI-Stimmen, manipulierte Videos, manipulierte Fotos, Liebesbetrug, Identitätsvortäuschung</a:t>
            </a:r>
            <a:br>
              <a:rPr lang="de-CH" dirty="0"/>
            </a:br>
            <a:br>
              <a:rPr lang="de-CH" dirty="0"/>
            </a:br>
            <a:endParaRPr lang="de-CH" dirty="0"/>
          </a:p>
          <a:p>
            <a:r>
              <a:rPr lang="de-CH" dirty="0"/>
              <a:t>Häufige Muster bei Betrugsversuchen:</a:t>
            </a:r>
          </a:p>
        </p:txBody>
      </p:sp>
      <p:sp>
        <p:nvSpPr>
          <p:cNvPr id="4" name="Pfeil: Fünfeck 3">
            <a:extLst>
              <a:ext uri="{FF2B5EF4-FFF2-40B4-BE49-F238E27FC236}">
                <a16:creationId xmlns:a16="http://schemas.microsoft.com/office/drawing/2014/main" id="{D2DA5E30-3ED5-7B37-0AA2-0C1A85500E31}"/>
              </a:ext>
            </a:extLst>
          </p:cNvPr>
          <p:cNvSpPr/>
          <p:nvPr/>
        </p:nvSpPr>
        <p:spPr>
          <a:xfrm>
            <a:off x="1274618" y="4815609"/>
            <a:ext cx="2318327" cy="1496291"/>
          </a:xfrm>
          <a:prstGeom prst="homePlat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/>
              <a:t>Vertrauen aufbauen und dann ausnützen</a:t>
            </a:r>
          </a:p>
          <a:p>
            <a:pPr algn="ctr"/>
            <a:endParaRPr lang="de-CH" dirty="0"/>
          </a:p>
        </p:txBody>
      </p:sp>
      <p:sp>
        <p:nvSpPr>
          <p:cNvPr id="6" name="Pfeil: Fünfeck 5">
            <a:extLst>
              <a:ext uri="{FF2B5EF4-FFF2-40B4-BE49-F238E27FC236}">
                <a16:creationId xmlns:a16="http://schemas.microsoft.com/office/drawing/2014/main" id="{7DE6C33A-78B7-6019-369B-ED09069A51E7}"/>
              </a:ext>
            </a:extLst>
          </p:cNvPr>
          <p:cNvSpPr/>
          <p:nvPr/>
        </p:nvSpPr>
        <p:spPr>
          <a:xfrm>
            <a:off x="3592945" y="4815609"/>
            <a:ext cx="2318327" cy="1496291"/>
          </a:xfrm>
          <a:prstGeom prst="homePlat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/>
              <a:t>Emotionen ansprechen </a:t>
            </a:r>
          </a:p>
          <a:p>
            <a:pPr algn="ctr"/>
            <a:endParaRPr lang="de-CH" dirty="0"/>
          </a:p>
        </p:txBody>
      </p:sp>
      <p:sp>
        <p:nvSpPr>
          <p:cNvPr id="8" name="Pfeil: Fünfeck 7">
            <a:extLst>
              <a:ext uri="{FF2B5EF4-FFF2-40B4-BE49-F238E27FC236}">
                <a16:creationId xmlns:a16="http://schemas.microsoft.com/office/drawing/2014/main" id="{B8EEF9AA-1C09-8703-9B6B-3B0431A99A4E}"/>
              </a:ext>
            </a:extLst>
          </p:cNvPr>
          <p:cNvSpPr/>
          <p:nvPr/>
        </p:nvSpPr>
        <p:spPr>
          <a:xfrm>
            <a:off x="5911272" y="4815608"/>
            <a:ext cx="2318327" cy="1496291"/>
          </a:xfrm>
          <a:prstGeom prst="homePlat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/>
              <a:t>Zeitdruck erzeugen</a:t>
            </a:r>
          </a:p>
          <a:p>
            <a:pPr algn="ctr"/>
            <a:endParaRPr lang="de-CH" dirty="0"/>
          </a:p>
        </p:txBody>
      </p:sp>
      <p:sp>
        <p:nvSpPr>
          <p:cNvPr id="10" name="Pfeil: Fünfeck 9">
            <a:extLst>
              <a:ext uri="{FF2B5EF4-FFF2-40B4-BE49-F238E27FC236}">
                <a16:creationId xmlns:a16="http://schemas.microsoft.com/office/drawing/2014/main" id="{A6EB0736-117E-17CB-B134-B095939A3106}"/>
              </a:ext>
            </a:extLst>
          </p:cNvPr>
          <p:cNvSpPr/>
          <p:nvPr/>
        </p:nvSpPr>
        <p:spPr>
          <a:xfrm>
            <a:off x="8229599" y="4815608"/>
            <a:ext cx="2318327" cy="1496291"/>
          </a:xfrm>
          <a:prstGeom prst="homePlat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/>
              <a:t>Handlung auslösen</a:t>
            </a:r>
            <a:br>
              <a:rPr lang="de-CH" dirty="0"/>
            </a:br>
            <a:r>
              <a:rPr lang="de-CH" dirty="0"/>
              <a:t>(z.B. Geldtransfer)</a:t>
            </a:r>
          </a:p>
          <a:p>
            <a:pPr algn="ctr"/>
            <a:endParaRPr lang="de-CH" dirty="0"/>
          </a:p>
        </p:txBody>
      </p:sp>
      <p:sp>
        <p:nvSpPr>
          <p:cNvPr id="11" name="Legende: mit Pfeil nach oben 10">
            <a:extLst>
              <a:ext uri="{FF2B5EF4-FFF2-40B4-BE49-F238E27FC236}">
                <a16:creationId xmlns:a16="http://schemas.microsoft.com/office/drawing/2014/main" id="{9E4445BB-3FEC-A7EA-3901-8B005FF6EA3D}"/>
              </a:ext>
            </a:extLst>
          </p:cNvPr>
          <p:cNvSpPr/>
          <p:nvPr/>
        </p:nvSpPr>
        <p:spPr>
          <a:xfrm>
            <a:off x="2466108" y="6311899"/>
            <a:ext cx="3445164" cy="546101"/>
          </a:xfrm>
          <a:prstGeom prst="upArrowCallou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>
                <a:solidFill>
                  <a:schemeClr val="tx1"/>
                </a:solidFill>
              </a:rPr>
              <a:t>Der Start ist auch hier möglich!</a:t>
            </a:r>
          </a:p>
        </p:txBody>
      </p:sp>
    </p:spTree>
    <p:extLst>
      <p:ext uri="{BB962C8B-B14F-4D97-AF65-F5344CB8AC3E}">
        <p14:creationId xmlns:p14="http://schemas.microsoft.com/office/powerpoint/2010/main" val="1686035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10" grpId="0" animBg="1"/>
      <p:bldP spid="11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497F39-4FDD-28DF-6B65-854BC7B77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5 wichtige </a:t>
            </a:r>
            <a:r>
              <a:rPr lang="de-CH" dirty="0" err="1"/>
              <a:t>Schutzreglen</a:t>
            </a:r>
            <a:r>
              <a:rPr lang="de-CH" dirty="0"/>
              <a:t> für jedefrau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DDB8488-7A28-DAD6-0B88-F843504FF3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938164" cy="5032375"/>
          </a:xfrm>
        </p:spPr>
        <p:txBody>
          <a:bodyPr>
            <a:normAutofit fontScale="92500" lnSpcReduction="1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de-CH" dirty="0"/>
              <a:t>Misstrauisch werden bei </a:t>
            </a:r>
            <a:r>
              <a:rPr lang="de-CH" dirty="0">
                <a:solidFill>
                  <a:srgbClr val="FF0000"/>
                </a:solidFill>
              </a:rPr>
              <a:t>ungewöhnlichen Forderungen</a:t>
            </a:r>
            <a:r>
              <a:rPr lang="de-CH" dirty="0"/>
              <a:t>.</a:t>
            </a:r>
          </a:p>
          <a:p>
            <a:pPr marL="514350" lvl="0" indent="-514350">
              <a:buFont typeface="+mj-lt"/>
              <a:buAutoNum type="arabicPeriod"/>
            </a:pPr>
            <a:r>
              <a:rPr lang="de-CH" dirty="0"/>
              <a:t>Nicht unter </a:t>
            </a:r>
            <a:r>
              <a:rPr lang="de-CH" dirty="0">
                <a:solidFill>
                  <a:srgbClr val="FF0000"/>
                </a:solidFill>
              </a:rPr>
              <a:t>Zeitdruck</a:t>
            </a:r>
            <a:r>
              <a:rPr lang="de-CH" dirty="0"/>
              <a:t> handeln.</a:t>
            </a:r>
          </a:p>
          <a:p>
            <a:pPr marL="514350" lvl="0" indent="-514350">
              <a:buFont typeface="+mj-lt"/>
              <a:buAutoNum type="arabicPeriod"/>
            </a:pPr>
            <a:r>
              <a:rPr lang="de-CH" dirty="0">
                <a:solidFill>
                  <a:srgbClr val="FF0000"/>
                </a:solidFill>
              </a:rPr>
              <a:t>Identitäten</a:t>
            </a:r>
            <a:r>
              <a:rPr lang="de-CH" dirty="0"/>
              <a:t> unabhängig überprüfen.</a:t>
            </a:r>
          </a:p>
          <a:p>
            <a:pPr marL="514350" lvl="0" indent="-514350">
              <a:buFont typeface="+mj-lt"/>
              <a:buAutoNum type="arabicPeriod"/>
            </a:pPr>
            <a:r>
              <a:rPr lang="de-CH" dirty="0"/>
              <a:t>Keine Passwörter, Sicherheitscodes oder Zahlungen aufgrund ungeprüfter Forderungen weitergeben bzw. ausführen.</a:t>
            </a:r>
          </a:p>
          <a:p>
            <a:pPr marL="514350" lvl="0" indent="-514350">
              <a:buFont typeface="+mj-lt"/>
              <a:buAutoNum type="arabicPeriod"/>
            </a:pPr>
            <a:r>
              <a:rPr lang="de-CH" dirty="0"/>
              <a:t>Bei Unsicherheit mit jemandem </a:t>
            </a:r>
            <a:r>
              <a:rPr lang="de-CH" dirty="0">
                <a:solidFill>
                  <a:srgbClr val="FF0000"/>
                </a:solidFill>
              </a:rPr>
              <a:t>sprechen</a:t>
            </a:r>
            <a:r>
              <a:rPr lang="de-CH" dirty="0"/>
              <a:t>.</a:t>
            </a:r>
            <a:br>
              <a:rPr lang="de-CH" dirty="0"/>
            </a:br>
            <a:endParaRPr lang="de-CH" dirty="0"/>
          </a:p>
          <a:p>
            <a:pPr marL="0" indent="0">
              <a:buNone/>
            </a:pPr>
            <a:r>
              <a:rPr lang="de-CH" b="1" dirty="0"/>
              <a:t>Klarstellungen</a:t>
            </a:r>
            <a:r>
              <a:rPr lang="de-CH" dirty="0"/>
              <a:t>:</a:t>
            </a:r>
          </a:p>
          <a:p>
            <a:r>
              <a:rPr lang="de-CH" dirty="0">
                <a:solidFill>
                  <a:srgbClr val="FF0000"/>
                </a:solidFill>
              </a:rPr>
              <a:t>KI</a:t>
            </a:r>
            <a:r>
              <a:rPr lang="de-CH" dirty="0"/>
              <a:t> macht Betrug </a:t>
            </a:r>
            <a:r>
              <a:rPr lang="de-CH" dirty="0">
                <a:solidFill>
                  <a:srgbClr val="FF0000"/>
                </a:solidFill>
              </a:rPr>
              <a:t>überzeugender</a:t>
            </a:r>
            <a:r>
              <a:rPr lang="de-CH" dirty="0"/>
              <a:t> – </a:t>
            </a:r>
            <a:r>
              <a:rPr lang="de-CH" dirty="0">
                <a:solidFill>
                  <a:srgbClr val="FF0000"/>
                </a:solidFill>
              </a:rPr>
              <a:t>Schwachstellen</a:t>
            </a:r>
            <a:r>
              <a:rPr lang="de-CH" dirty="0"/>
              <a:t> sind aber oft unsere </a:t>
            </a:r>
            <a:r>
              <a:rPr lang="de-CH" dirty="0">
                <a:solidFill>
                  <a:srgbClr val="FF0000"/>
                </a:solidFill>
              </a:rPr>
              <a:t>Emotionen</a:t>
            </a:r>
            <a:r>
              <a:rPr lang="de-CH" dirty="0"/>
              <a:t> aus (Angst, Vertrauen, Freude, Zeitdruck, Aufregung, Ärger ….)</a:t>
            </a:r>
          </a:p>
          <a:p>
            <a:r>
              <a:rPr lang="de-CH" dirty="0">
                <a:highlight>
                  <a:srgbClr val="FFFF00"/>
                </a:highlight>
              </a:rPr>
              <a:t>Eine verdächtige E-Mail heisst NICHT automatisch: </a:t>
            </a:r>
            <a:br>
              <a:rPr lang="de-CH" dirty="0">
                <a:highlight>
                  <a:srgbClr val="FFFF00"/>
                </a:highlight>
              </a:rPr>
            </a:br>
            <a:r>
              <a:rPr lang="de-CH" dirty="0">
                <a:highlight>
                  <a:srgbClr val="FFFF00"/>
                </a:highlight>
              </a:rPr>
              <a:t>Der Computer wurde infiziert oder das E-Mail Konto gehackt.</a:t>
            </a:r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52258311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BEC6A2-FD46-66F0-4534-54247C42D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Wo finde ich Hilfe?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31042E5-E8BE-BC99-1E56-0693110A57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CH" dirty="0">
                <a:solidFill>
                  <a:srgbClr val="FF0000"/>
                </a:solidFill>
              </a:rPr>
              <a:t>Notfallnummern</a:t>
            </a:r>
            <a:r>
              <a:rPr lang="de-CH" dirty="0"/>
              <a:t> meiner Banken sind griffbereit und unabhängig von verdächtigen Nachrichten gespeichert auf einem Blatt greifbar</a:t>
            </a:r>
          </a:p>
          <a:p>
            <a:r>
              <a:rPr lang="de-CH" dirty="0"/>
              <a:t>Die </a:t>
            </a:r>
            <a:r>
              <a:rPr lang="de-CH" dirty="0">
                <a:solidFill>
                  <a:srgbClr val="FF0000"/>
                </a:solidFill>
              </a:rPr>
              <a:t>Notfall-E-Mail Adressen </a:t>
            </a:r>
            <a:r>
              <a:rPr lang="de-CH" dirty="0"/>
              <a:t>ihrer Banken sind im Computer gespeichert und ausgedruckt auf einem Blatt</a:t>
            </a:r>
          </a:p>
          <a:p>
            <a:r>
              <a:rPr lang="de-CH" dirty="0">
                <a:solidFill>
                  <a:srgbClr val="FF0000"/>
                </a:solidFill>
              </a:rPr>
              <a:t>Luzerner Polizei </a:t>
            </a:r>
            <a:r>
              <a:rPr lang="de-CH" dirty="0"/>
              <a:t>ist für Strafanzeigen zuständig</a:t>
            </a:r>
            <a:br>
              <a:rPr lang="de-CH" dirty="0"/>
            </a:br>
            <a:r>
              <a:rPr lang="de-CH" dirty="0"/>
              <a:t>E-Mail: </a:t>
            </a:r>
            <a:r>
              <a:rPr lang="de-CH" dirty="0">
                <a:hlinkClick r:id="rId2"/>
              </a:rPr>
              <a:t>https://polizei.lu.ch/praevention/Cybercrime/Privatpersonen</a:t>
            </a:r>
            <a:endParaRPr lang="de-CH" dirty="0"/>
          </a:p>
          <a:p>
            <a:r>
              <a:rPr lang="de-CH" dirty="0">
                <a:solidFill>
                  <a:srgbClr val="FF0000"/>
                </a:solidFill>
              </a:rPr>
              <a:t>BACS </a:t>
            </a:r>
            <a:r>
              <a:rPr lang="de-CH" dirty="0"/>
              <a:t>(Bundesamt für Cybersicherheit)</a:t>
            </a:r>
            <a:br>
              <a:rPr lang="de-CH" dirty="0"/>
            </a:br>
            <a:r>
              <a:rPr lang="de-CH" dirty="0"/>
              <a:t>Website: </a:t>
            </a:r>
            <a:r>
              <a:rPr lang="de-CH" dirty="0">
                <a:hlinkClick r:id="rId3"/>
              </a:rPr>
              <a:t>https://www.bacs.admin.ch/de</a:t>
            </a:r>
            <a:r>
              <a:rPr lang="de-CH" dirty="0"/>
              <a:t>   (für Cybervorfall-Meldungen)</a:t>
            </a:r>
          </a:p>
          <a:p>
            <a:r>
              <a:rPr lang="de-CH" dirty="0"/>
              <a:t>Schweizerische Kriminalprävention (</a:t>
            </a:r>
            <a:r>
              <a:rPr lang="de-CH" dirty="0">
                <a:solidFill>
                  <a:srgbClr val="FF0000"/>
                </a:solidFill>
              </a:rPr>
              <a:t>SKP</a:t>
            </a:r>
            <a:r>
              <a:rPr lang="de-CH" dirty="0"/>
              <a:t>)</a:t>
            </a:r>
            <a:br>
              <a:rPr lang="de-CH" dirty="0"/>
            </a:br>
            <a:r>
              <a:rPr lang="de-CH" dirty="0"/>
              <a:t>(Allgemeine Informationen und Vorbeugung) </a:t>
            </a:r>
            <a:br>
              <a:rPr lang="de-CH" dirty="0"/>
            </a:br>
            <a:r>
              <a:rPr lang="de-CH" dirty="0"/>
              <a:t>Website: </a:t>
            </a:r>
            <a:r>
              <a:rPr lang="de-CH" dirty="0">
                <a:hlinkClick r:id="rId4"/>
              </a:rPr>
              <a:t>https://www.skppsc.ch/de/</a:t>
            </a:r>
            <a:br>
              <a:rPr lang="de-CH" dirty="0">
                <a:hlinkClick r:id="rId4"/>
              </a:rPr>
            </a:br>
            <a:br>
              <a:rPr lang="de-CH" dirty="0"/>
            </a:b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50575561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02AF33-C499-051D-E15F-508A5B294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Was nehme ich heute mit?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FC554F2-2F1F-DFCA-BDB7-F87F75EF95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5DD97E61-1A73-3181-DFAA-1B62F942846B}"/>
              </a:ext>
            </a:extLst>
          </p:cNvPr>
          <p:cNvSpPr/>
          <p:nvPr/>
        </p:nvSpPr>
        <p:spPr>
          <a:xfrm>
            <a:off x="1032545" y="3429000"/>
            <a:ext cx="3094182" cy="208741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/>
              <a:t>Nicht alles glauben, was echt aussieht oder klingt.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47CB1522-54FA-3A0A-7B7D-250710FA2FD1}"/>
              </a:ext>
            </a:extLst>
          </p:cNvPr>
          <p:cNvSpPr/>
          <p:nvPr/>
        </p:nvSpPr>
        <p:spPr>
          <a:xfrm>
            <a:off x="4340127" y="3429000"/>
            <a:ext cx="3094182" cy="208741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/>
              <a:t>Bei ungewöhnlichen Forderungen zuerst überprüfen.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F58FBAEF-DEA9-8B9E-7C62-D8409CA406EE}"/>
              </a:ext>
            </a:extLst>
          </p:cNvPr>
          <p:cNvSpPr/>
          <p:nvPr/>
        </p:nvSpPr>
        <p:spPr>
          <a:xfrm>
            <a:off x="7647709" y="3429000"/>
            <a:ext cx="3094182" cy="208741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/>
              <a:t>Im Zweifelsfall Hilfe holen – bevor ich handle.</a:t>
            </a:r>
          </a:p>
        </p:txBody>
      </p:sp>
    </p:spTree>
    <p:extLst>
      <p:ext uri="{BB962C8B-B14F-4D97-AF65-F5344CB8AC3E}">
        <p14:creationId xmlns:p14="http://schemas.microsoft.com/office/powerpoint/2010/main" val="4250165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  <p:bldP spid="12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030824-DE47-D018-55C9-DF7AF16871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77D6B2E-37A3-429E-A37C-F30ED6487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1723" y="-1"/>
            <a:ext cx="12225953" cy="686807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41959" y="-3"/>
            <a:ext cx="11772269" cy="6868074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83000"/>
                </a:schemeClr>
              </a:gs>
              <a:gs pos="100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5200" y="0"/>
            <a:ext cx="3623374" cy="686807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64D5D5-227B-4F66-9AEA-46F570E79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5875" y="-3"/>
            <a:ext cx="12233581" cy="6868076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73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46B67A4-D328-4747-A82B-65E84FA46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484334" y="-861824"/>
            <a:ext cx="6861931" cy="8597859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27000"/>
                </a:srgb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993193">
            <a:off x="1186972" y="1089049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6000"/>
                </a:schemeClr>
              </a:gs>
              <a:gs pos="85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074808A-6AE5-B92A-74FE-67FF0ED67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2567" y="1055762"/>
            <a:ext cx="6714699" cy="317868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Fragen</a:t>
            </a:r>
            <a:r>
              <a:rPr lang="en-US" sz="4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?</a:t>
            </a:r>
            <a:br>
              <a:rPr lang="en-US" sz="4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800" b="1" dirty="0" err="1">
                <a:solidFill>
                  <a:srgbClr val="FFFFFF"/>
                </a:solidFill>
              </a:rPr>
              <a:t>Kurzdemo</a:t>
            </a:r>
            <a:r>
              <a:rPr lang="en-US" sz="4800" b="1" dirty="0">
                <a:solidFill>
                  <a:srgbClr val="FFFFFF"/>
                </a:solidFill>
              </a:rPr>
              <a:t>?</a:t>
            </a:r>
            <a:r>
              <a:rPr lang="en-US" sz="4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br>
              <a:rPr lang="en-US" sz="4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48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4490110"/>
            <a:ext cx="12217710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295336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4380</Words>
  <Application>Microsoft Macintosh PowerPoint</Application>
  <PresentationFormat>Breitbild</PresentationFormat>
  <Paragraphs>479</Paragraphs>
  <Slides>68</Slides>
  <Notes>21</Notes>
  <HiddenSlides>1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68</vt:i4>
      </vt:variant>
    </vt:vector>
  </HeadingPairs>
  <TitlesOfParts>
    <vt:vector size="72" baseType="lpstr">
      <vt:lpstr>Aptos</vt:lpstr>
      <vt:lpstr>Aptos Display</vt:lpstr>
      <vt:lpstr>Arial</vt:lpstr>
      <vt:lpstr>Office</vt:lpstr>
      <vt:lpstr>Herzlich Willkommen zum</vt:lpstr>
      <vt:lpstr>Was erwartet dich heute?</vt:lpstr>
      <vt:lpstr>3.  Unerwünschte Mails eindämmen   Umgang mit Spam-Mails  Erwin Mathis, Informatiker  </vt:lpstr>
      <vt:lpstr>Einstieg</vt:lpstr>
      <vt:lpstr>Wo sind eigentlich meine E-Mails gespeichert?</vt:lpstr>
      <vt:lpstr>Wo liegen meine E-Mails normalerweise?</vt:lpstr>
      <vt:lpstr>Annahme: (z.B. durch ein Missgeschick …)  Sie löschen Outlook von ihrem Notebook ….</vt:lpstr>
      <vt:lpstr>Wie funktioniert E-Mail wirklich? </vt:lpstr>
      <vt:lpstr>E-Mail-Architektur</vt:lpstr>
      <vt:lpstr>Weitere Infos???</vt:lpstr>
      <vt:lpstr>IMAP und POP3 –  zwei Arten, E-Mails abzurufen</vt:lpstr>
      <vt:lpstr>Vorgehen Teil zum «Spam – Teil» erklären</vt:lpstr>
      <vt:lpstr>In Outlook (classic) - 1</vt:lpstr>
      <vt:lpstr>In Outlook (classic) - 2</vt:lpstr>
      <vt:lpstr>In Outlook (classic) - 3</vt:lpstr>
      <vt:lpstr>Webmail Datazug- 1</vt:lpstr>
      <vt:lpstr>Webmail Datazug- 2</vt:lpstr>
      <vt:lpstr>Webmail Datazug- 3</vt:lpstr>
      <vt:lpstr>Spam-Regeln selber definieren</vt:lpstr>
      <vt:lpstr>IMAP -  1</vt:lpstr>
      <vt:lpstr>IMAP -  2   =&gt; nach Spam-Markierung in Outlook (d.h. verschieben in Spam-Ordner) </vt:lpstr>
      <vt:lpstr>IMAP - 3</vt:lpstr>
      <vt:lpstr>In Thunderbird  -  1  Wie markiere ich hier eine Mail als Spam?</vt:lpstr>
      <vt:lpstr>Zwei verschiedene Dinge: Nachricht verschieben ≠ Absender sperren</vt:lpstr>
      <vt:lpstr>Was passiert wo? </vt:lpstr>
      <vt:lpstr>In Gmail - 1</vt:lpstr>
      <vt:lpstr>In Gmail – 2   (Spam melden)</vt:lpstr>
      <vt:lpstr>In Gmail – 3   (Absender blockieren)</vt:lpstr>
      <vt:lpstr>Gmail als PWA (Progressive Web App) - 1 </vt:lpstr>
      <vt:lpstr>Gmail als PWA (Progressive Web App) - 2</vt:lpstr>
      <vt:lpstr>Gmail als Webmail oder als PWA</vt:lpstr>
      <vt:lpstr>Bluewin-Webmail als PWA  - 1  😉</vt:lpstr>
      <vt:lpstr>Bluewin-Webmail als PWA  - 2</vt:lpstr>
      <vt:lpstr>Bluewin als Webmail oder als PWA</vt:lpstr>
      <vt:lpstr>In Bluewin – grosse Herausforderung 😉 …</vt:lpstr>
      <vt:lpstr>In Bluewin - Webmail</vt:lpstr>
      <vt:lpstr>In Bluewin – My Swisscom</vt:lpstr>
      <vt:lpstr>In Bluewin - 1</vt:lpstr>
      <vt:lpstr>In Bluewin - 2</vt:lpstr>
      <vt:lpstr>In Bluewin - 3</vt:lpstr>
      <vt:lpstr>Bluewin - 4</vt:lpstr>
      <vt:lpstr>Bluewin – 5   (E-Mail absender blockieren =&gt; auf Server)</vt:lpstr>
      <vt:lpstr>Bluewin – 6  (Ganze Domaine blockieren =&gt; auf Server)</vt:lpstr>
      <vt:lpstr>My Swisscom  - der allgemeine Spamfilter</vt:lpstr>
      <vt:lpstr>Beispiel für Phishing-Mail</vt:lpstr>
      <vt:lpstr>Phishing-Mail  - 1   (mögliches Vorgehen)</vt:lpstr>
      <vt:lpstr>Phishing-Mail  - 2   (mögliches Vorgehen)</vt:lpstr>
      <vt:lpstr>4.  Neue Betrugsmethoden (auch mit KI)   Erwin Mathis, Informatiker  </vt:lpstr>
      <vt:lpstr>Digitale Sicherheit – Was ist bekannt? =&gt; UBS </vt:lpstr>
      <vt:lpstr>Was ist durch KI «neu» geworden? </vt:lpstr>
      <vt:lpstr>Was kann KI heute für Betrüger tun?</vt:lpstr>
      <vt:lpstr>Ein Anruf einer gut bekannten Person ….</vt:lpstr>
      <vt:lpstr>Hat Sie etwas «stutzig» gemacht im Video?</vt:lpstr>
      <vt:lpstr>Kann ich meinen eigenen Augen trauen?</vt:lpstr>
      <vt:lpstr>Was hat Sie «stutzig» gemacht im Video?</vt:lpstr>
      <vt:lpstr>Kann man sich in eine Person verlieben,  die gar nicht existiert? </vt:lpstr>
      <vt:lpstr>Die grosse Liebe – bis plötzlich Geld benötigt wird </vt:lpstr>
      <vt:lpstr>Was hätte Katharina misstrauisch machen können?</vt:lpstr>
      <vt:lpstr>Was kann ich konkret tun, wenn ich einen solchen Verdacht habe? </vt:lpstr>
      <vt:lpstr>Identitätsbetrug – wenn jemand  meinen Namen missbraucht</vt:lpstr>
      <vt:lpstr>Wie konnte der Betrüger so glaubwürdig auftreten?</vt:lpstr>
      <vt:lpstr>So kann ein Betrug mit einer harmlosen Nachricht beginnen</vt:lpstr>
      <vt:lpstr>Vorgehen bei verdächtigen Nachrichten</vt:lpstr>
      <vt:lpstr>Was haben unsere Betrugsbeispiele gemeinsam?</vt:lpstr>
      <vt:lpstr>5 wichtige Schutzreglen für jedefrau</vt:lpstr>
      <vt:lpstr>Wo finde ich Hilfe?</vt:lpstr>
      <vt:lpstr>Was nehme ich heute mit?</vt:lpstr>
      <vt:lpstr>Fragen? Kurzdemo?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Hans Fischer</dc:creator>
  <cp:lastModifiedBy>Otti Amrein</cp:lastModifiedBy>
  <cp:revision>13</cp:revision>
  <dcterms:created xsi:type="dcterms:W3CDTF">2024-11-01T11:02:39Z</dcterms:created>
  <dcterms:modified xsi:type="dcterms:W3CDTF">2026-11-03T12:23:18Z</dcterms:modified>
</cp:coreProperties>
</file>